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3"/>
  </p:notesMasterIdLst>
  <p:sldIdLst>
    <p:sldId id="337" r:id="rId6"/>
    <p:sldId id="338" r:id="rId7"/>
    <p:sldId id="660" r:id="rId8"/>
    <p:sldId id="661" r:id="rId9"/>
    <p:sldId id="647" r:id="rId10"/>
    <p:sldId id="662" r:id="rId11"/>
    <p:sldId id="575" r:id="rId12"/>
    <p:sldId id="665" r:id="rId13"/>
    <p:sldId id="615" r:id="rId14"/>
    <p:sldId id="617" r:id="rId15"/>
    <p:sldId id="624" r:id="rId16"/>
    <p:sldId id="668" r:id="rId17"/>
    <p:sldId id="664" r:id="rId18"/>
    <p:sldId id="667" r:id="rId19"/>
    <p:sldId id="351" r:id="rId20"/>
    <p:sldId id="659" r:id="rId21"/>
    <p:sldId id="35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576" autoAdjust="0"/>
    <p:restoredTop sz="86355" autoAdjust="0"/>
  </p:normalViewPr>
  <p:slideViewPr>
    <p:cSldViewPr snapToGrid="0">
      <p:cViewPr varScale="1">
        <p:scale>
          <a:sx n="64" d="100"/>
          <a:sy n="64" d="100"/>
        </p:scale>
        <p:origin x="468" y="72"/>
      </p:cViewPr>
      <p:guideLst>
        <p:guide orient="horz" pos="2160"/>
        <p:guide pos="3840"/>
      </p:guideLst>
    </p:cSldViewPr>
  </p:slideViewPr>
  <p:outlineViewPr>
    <p:cViewPr>
      <p:scale>
        <a:sx n="33" d="100"/>
        <a:sy n="33" d="100"/>
      </p:scale>
      <p:origin x="0" y="-132"/>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2CACB-ABEE-4069-B839-BB0922DCAF26}" type="datetimeFigureOut">
              <a:rPr lang="en-US" smtClean="0"/>
              <a:t>12/6/2020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CF1E2-533F-4B42-8569-0E0F44BBBEFF}" type="slidenum">
              <a:rPr lang="en-US" smtClean="0"/>
              <a:t>‹#›</a:t>
            </a:fld>
            <a:endParaRPr lang="en-US"/>
          </a:p>
        </p:txBody>
      </p:sp>
    </p:spTree>
    <p:extLst>
      <p:ext uri="{BB962C8B-B14F-4D97-AF65-F5344CB8AC3E}">
        <p14:creationId xmlns:p14="http://schemas.microsoft.com/office/powerpoint/2010/main" val="3998723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28A8F725-0D7B-48DE-B6F1-8E047D3741A8}" type="slidenum">
              <a:rPr lang="fa-IR" smtClean="0"/>
              <a:t>16</a:t>
            </a:fld>
            <a:endParaRPr lang="fa-IR"/>
          </a:p>
        </p:txBody>
      </p:sp>
    </p:spTree>
    <p:extLst>
      <p:ext uri="{BB962C8B-B14F-4D97-AF65-F5344CB8AC3E}">
        <p14:creationId xmlns:p14="http://schemas.microsoft.com/office/powerpoint/2010/main" val="380940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D698C2-25C7-4851-99B3-139218BE6CAF}" type="datetimeFigureOut">
              <a:rPr lang="en-US" smtClean="0"/>
              <a:pPr/>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B5D65-5CBD-4BAD-89D0-DD589D4CDB75}" type="slidenum">
              <a:rPr lang="en-US" smtClean="0"/>
              <a:pPr/>
              <a:t>‹#›</a:t>
            </a:fld>
            <a:endParaRPr lang="en-US"/>
          </a:p>
        </p:txBody>
      </p:sp>
    </p:spTree>
    <p:extLst>
      <p:ext uri="{BB962C8B-B14F-4D97-AF65-F5344CB8AC3E}">
        <p14:creationId xmlns:p14="http://schemas.microsoft.com/office/powerpoint/2010/main" val="30549308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D698C2-25C7-4851-99B3-139218BE6CAF}" type="datetimeFigureOut">
              <a:rPr lang="en-US" smtClean="0"/>
              <a:pPr/>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B5D65-5CBD-4BAD-89D0-DD589D4CDB75}" type="slidenum">
              <a:rPr lang="en-US" smtClean="0"/>
              <a:pPr/>
              <a:t>‹#›</a:t>
            </a:fld>
            <a:endParaRPr lang="en-US"/>
          </a:p>
        </p:txBody>
      </p:sp>
    </p:spTree>
    <p:extLst>
      <p:ext uri="{BB962C8B-B14F-4D97-AF65-F5344CB8AC3E}">
        <p14:creationId xmlns:p14="http://schemas.microsoft.com/office/powerpoint/2010/main" val="1409052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D698C2-25C7-4851-99B3-139218BE6CAF}" type="datetimeFigureOut">
              <a:rPr lang="en-US" smtClean="0"/>
              <a:pPr/>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B5D65-5CBD-4BAD-89D0-DD589D4CDB75}" type="slidenum">
              <a:rPr lang="en-US" smtClean="0"/>
              <a:pPr/>
              <a:t>‹#›</a:t>
            </a:fld>
            <a:endParaRPr lang="en-US"/>
          </a:p>
        </p:txBody>
      </p:sp>
    </p:spTree>
    <p:extLst>
      <p:ext uri="{BB962C8B-B14F-4D97-AF65-F5344CB8AC3E}">
        <p14:creationId xmlns:p14="http://schemas.microsoft.com/office/powerpoint/2010/main" val="2857310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rtl="1">
              <a:defRPr sz="4000" baseline="0">
                <a:cs typeface="B Yagut" panose="00000400000000000000" pitchFamily="2" charset="-78"/>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gn="r" rtl="1">
              <a:defRPr sz="3200" b="1" baseline="0">
                <a:cs typeface="B Yagut" panose="00000400000000000000" pitchFamily="2" charset="-78"/>
              </a:defRPr>
            </a:lvl1pPr>
            <a:lvl2pPr algn="r" rtl="1">
              <a:defRPr baseline="0">
                <a:cs typeface="B Yagut" panose="00000400000000000000" pitchFamily="2" charset="-78"/>
              </a:defRPr>
            </a:lvl2pPr>
            <a:lvl3pPr algn="r" rtl="1">
              <a:defRPr baseline="0">
                <a:cs typeface="B Yagut" panose="00000400000000000000" pitchFamily="2" charset="-78"/>
              </a:defRPr>
            </a:lvl3pPr>
            <a:lvl4pPr algn="r" rtl="1">
              <a:defRPr baseline="0">
                <a:cs typeface="B Yagut" panose="00000400000000000000" pitchFamily="2" charset="-78"/>
              </a:defRPr>
            </a:lvl4pPr>
            <a:lvl5pPr algn="r" rtl="1">
              <a:defRPr baseline="0">
                <a:cs typeface="B Yagut" panose="00000400000000000000" pitchFamily="2" charset="-78"/>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3D698C2-25C7-4851-99B3-139218BE6CAF}" type="datetimeFigureOut">
              <a:rPr lang="en-US" smtClean="0"/>
              <a:pPr/>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B5D65-5CBD-4BAD-89D0-DD589D4CDB75}" type="slidenum">
              <a:rPr lang="en-US" smtClean="0"/>
              <a:pPr/>
              <a:t>‹#›</a:t>
            </a:fld>
            <a:endParaRPr lang="en-US"/>
          </a:p>
        </p:txBody>
      </p:sp>
    </p:spTree>
    <p:extLst>
      <p:ext uri="{BB962C8B-B14F-4D97-AF65-F5344CB8AC3E}">
        <p14:creationId xmlns:p14="http://schemas.microsoft.com/office/powerpoint/2010/main" val="23606914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D698C2-25C7-4851-99B3-139218BE6CAF}" type="datetimeFigureOut">
              <a:rPr lang="en-US" smtClean="0"/>
              <a:pPr/>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B5D65-5CBD-4BAD-89D0-DD589D4CDB75}" type="slidenum">
              <a:rPr lang="en-US" smtClean="0"/>
              <a:pPr/>
              <a:t>‹#›</a:t>
            </a:fld>
            <a:endParaRPr lang="en-US"/>
          </a:p>
        </p:txBody>
      </p:sp>
    </p:spTree>
    <p:extLst>
      <p:ext uri="{BB962C8B-B14F-4D97-AF65-F5344CB8AC3E}">
        <p14:creationId xmlns:p14="http://schemas.microsoft.com/office/powerpoint/2010/main" val="4265645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4000" b="1">
                <a:cs typeface="B Yagut" panose="00000400000000000000" pitchFamily="2" charset="-78"/>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D698C2-25C7-4851-99B3-139218BE6CAF}" type="datetimeFigureOut">
              <a:rPr lang="en-US" smtClean="0"/>
              <a:pPr/>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DB5D65-5CBD-4BAD-89D0-DD589D4CDB75}" type="slidenum">
              <a:rPr lang="en-US" smtClean="0"/>
              <a:pPr/>
              <a:t>‹#›</a:t>
            </a:fld>
            <a:endParaRPr lang="en-US"/>
          </a:p>
        </p:txBody>
      </p:sp>
    </p:spTree>
    <p:extLst>
      <p:ext uri="{BB962C8B-B14F-4D97-AF65-F5344CB8AC3E}">
        <p14:creationId xmlns:p14="http://schemas.microsoft.com/office/powerpoint/2010/main" val="931285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lgn="r" rtl="1">
              <a:defRPr sz="4000"/>
            </a:lvl1pPr>
          </a:lstStyle>
          <a:p>
            <a:r>
              <a:rPr lang="en-US" dirty="0"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lgn="r" rtl="1">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839788" y="2505075"/>
            <a:ext cx="5157787" cy="3684588"/>
          </a:xfrm>
        </p:spPr>
        <p:txBody>
          <a:bodyPr/>
          <a:lstStyle>
            <a:lvl1pPr algn="r" rtl="1">
              <a:defRPr/>
            </a:lvl1pPr>
            <a:lvl2pPr algn="r" rtl="1">
              <a:defRPr/>
            </a:lvl2pPr>
            <a:lvl3pPr algn="r" rtl="1">
              <a:defRPr/>
            </a:lvl3pPr>
            <a:lvl4pPr algn="r" rtl="1">
              <a:defRPr/>
            </a:lvl4pPr>
            <a:lvl5pPr algn="r" rtl="1">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lgn="r" rtl="1">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172200" y="2505075"/>
            <a:ext cx="5183188" cy="3684588"/>
          </a:xfrm>
        </p:spPr>
        <p:txBody>
          <a:bodyPr/>
          <a:lstStyle>
            <a:lvl1pPr algn="r" rtl="1">
              <a:defRPr/>
            </a:lvl1pPr>
            <a:lvl2pPr algn="r" rtl="1">
              <a:defRPr/>
            </a:lvl2pPr>
            <a:lvl3pPr algn="r" rtl="1">
              <a:defRPr/>
            </a:lvl3pPr>
            <a:lvl4pPr algn="r" rtl="1">
              <a:defRPr/>
            </a:lvl4pPr>
            <a:lvl5pPr algn="r" rtl="1">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A3D698C2-25C7-4851-99B3-139218BE6CAF}" type="datetimeFigureOut">
              <a:rPr lang="en-US" smtClean="0"/>
              <a:pPr/>
              <a:t>12/6/2020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DB5D65-5CBD-4BAD-89D0-DD589D4CDB75}" type="slidenum">
              <a:rPr lang="en-US" smtClean="0"/>
              <a:pPr/>
              <a:t>‹#›</a:t>
            </a:fld>
            <a:endParaRPr lang="en-US" dirty="0"/>
          </a:p>
        </p:txBody>
      </p:sp>
    </p:spTree>
    <p:extLst>
      <p:ext uri="{BB962C8B-B14F-4D97-AF65-F5344CB8AC3E}">
        <p14:creationId xmlns:p14="http://schemas.microsoft.com/office/powerpoint/2010/main" val="20064311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rtl="1">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3D698C2-25C7-4851-99B3-139218BE6CAF}" type="datetimeFigureOut">
              <a:rPr lang="en-US" smtClean="0"/>
              <a:pPr/>
              <a:t>12/6/2020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DB5D65-5CBD-4BAD-89D0-DD589D4CDB75}" type="slidenum">
              <a:rPr lang="en-US" smtClean="0"/>
              <a:pPr/>
              <a:t>‹#›</a:t>
            </a:fld>
            <a:endParaRPr lang="en-US"/>
          </a:p>
        </p:txBody>
      </p:sp>
    </p:spTree>
    <p:extLst>
      <p:ext uri="{BB962C8B-B14F-4D97-AF65-F5344CB8AC3E}">
        <p14:creationId xmlns:p14="http://schemas.microsoft.com/office/powerpoint/2010/main" val="29303115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D698C2-25C7-4851-99B3-139218BE6CAF}" type="datetimeFigureOut">
              <a:rPr lang="en-US" smtClean="0"/>
              <a:pPr/>
              <a:t>12/6/2020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DB5D65-5CBD-4BAD-89D0-DD589D4CDB75}" type="slidenum">
              <a:rPr lang="en-US" smtClean="0"/>
              <a:pPr/>
              <a:t>‹#›</a:t>
            </a:fld>
            <a:endParaRPr lang="en-US"/>
          </a:p>
        </p:txBody>
      </p:sp>
    </p:spTree>
    <p:extLst>
      <p:ext uri="{BB962C8B-B14F-4D97-AF65-F5344CB8AC3E}">
        <p14:creationId xmlns:p14="http://schemas.microsoft.com/office/powerpoint/2010/main" val="344779359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D698C2-25C7-4851-99B3-139218BE6CAF}" type="datetimeFigureOut">
              <a:rPr lang="en-US" smtClean="0"/>
              <a:pPr/>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DB5D65-5CBD-4BAD-89D0-DD589D4CDB75}" type="slidenum">
              <a:rPr lang="en-US" smtClean="0"/>
              <a:pPr/>
              <a:t>‹#›</a:t>
            </a:fld>
            <a:endParaRPr lang="en-US"/>
          </a:p>
        </p:txBody>
      </p:sp>
    </p:spTree>
    <p:extLst>
      <p:ext uri="{BB962C8B-B14F-4D97-AF65-F5344CB8AC3E}">
        <p14:creationId xmlns:p14="http://schemas.microsoft.com/office/powerpoint/2010/main" val="267398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D698C2-25C7-4851-99B3-139218BE6CAF}" type="datetimeFigureOut">
              <a:rPr lang="en-US" smtClean="0"/>
              <a:pPr/>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DB5D65-5CBD-4BAD-89D0-DD589D4CDB75}" type="slidenum">
              <a:rPr lang="en-US" smtClean="0"/>
              <a:pPr/>
              <a:t>‹#›</a:t>
            </a:fld>
            <a:endParaRPr lang="en-US"/>
          </a:p>
        </p:txBody>
      </p:sp>
    </p:spTree>
    <p:extLst>
      <p:ext uri="{BB962C8B-B14F-4D97-AF65-F5344CB8AC3E}">
        <p14:creationId xmlns:p14="http://schemas.microsoft.com/office/powerpoint/2010/main" val="3308418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D698C2-25C7-4851-99B3-139218BE6CAF}" type="datetimeFigureOut">
              <a:rPr lang="en-US" smtClean="0"/>
              <a:pPr/>
              <a:t>12/6/2020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DB5D65-5CBD-4BAD-89D0-DD589D4CDB75}" type="slidenum">
              <a:rPr lang="en-US" smtClean="0"/>
              <a:pPr/>
              <a:t>‹#›</a:t>
            </a:fld>
            <a:endParaRPr lang="en-US"/>
          </a:p>
        </p:txBody>
      </p:sp>
    </p:spTree>
    <p:extLst>
      <p:ext uri="{BB962C8B-B14F-4D97-AF65-F5344CB8AC3E}">
        <p14:creationId xmlns:p14="http://schemas.microsoft.com/office/powerpoint/2010/main" val="3501861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3000" kern="1200">
          <a:solidFill>
            <a:schemeClr val="tx1"/>
          </a:solidFill>
          <a:latin typeface="+mn-lt"/>
          <a:ea typeface="+mn-ea"/>
          <a:cs typeface="B Yagut"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3000" kern="1200">
          <a:solidFill>
            <a:schemeClr val="tx1"/>
          </a:solidFill>
          <a:latin typeface="+mn-lt"/>
          <a:ea typeface="+mn-ea"/>
          <a:cs typeface="B Yagut"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3000" kern="1200">
          <a:solidFill>
            <a:schemeClr val="tx1"/>
          </a:solidFill>
          <a:latin typeface="+mn-lt"/>
          <a:ea typeface="+mn-ea"/>
          <a:cs typeface="B Yagut"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3000" kern="1200">
          <a:solidFill>
            <a:schemeClr val="tx1"/>
          </a:solidFill>
          <a:latin typeface="+mn-lt"/>
          <a:ea typeface="+mn-ea"/>
          <a:cs typeface="B Yagut"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3000" kern="1200">
          <a:solidFill>
            <a:schemeClr val="tx1"/>
          </a:solidFill>
          <a:latin typeface="+mn-lt"/>
          <a:ea typeface="+mn-ea"/>
          <a:cs typeface="B Yagut"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ma"/><Relationship Id="rId1" Type="http://schemas.microsoft.com/office/2007/relationships/media" Target="../media/media13.wma"/><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ma"/><Relationship Id="rId1" Type="http://schemas.microsoft.com/office/2007/relationships/media" Target="../media/media14.wma"/><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ma"/><Relationship Id="rId1" Type="http://schemas.microsoft.com/office/2007/relationships/media" Target="../media/media15.wm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6.wma"/><Relationship Id="rId1" Type="http://schemas.microsoft.com/office/2007/relationships/media" Target="../media/media16.wm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1.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524000" y="1124261"/>
            <a:ext cx="9144000" cy="1456311"/>
          </a:xfrm>
        </p:spPr>
        <p:txBody>
          <a:bodyPr>
            <a:normAutofit fontScale="90000"/>
          </a:bodyPr>
          <a:lstStyle/>
          <a:p>
            <a:r>
              <a:rPr lang="fa-IR" b="1" dirty="0">
                <a:cs typeface="B Yagut" panose="00000400000000000000" pitchFamily="2" charset="-78"/>
              </a:rPr>
              <a:t> </a:t>
            </a:r>
            <a:r>
              <a:rPr lang="fa-IR" sz="4000" dirty="0" smtClean="0"/>
              <a:t>آشنایی با خدمات مادرایمن (مشاوره قبل و حین بارداری، کمک به زایمان و مراقبت پس از زایمان)</a:t>
            </a:r>
            <a:endParaRPr lang="en-US" sz="4000" b="1" dirty="0">
              <a:cs typeface="B Yagut" panose="00000400000000000000" pitchFamily="2" charset="-78"/>
            </a:endParaRPr>
          </a:p>
        </p:txBody>
      </p:sp>
      <p:sp>
        <p:nvSpPr>
          <p:cNvPr id="8" name="Subtitle 7"/>
          <p:cNvSpPr>
            <a:spLocks noGrp="1"/>
          </p:cNvSpPr>
          <p:nvPr>
            <p:ph type="subTitle" idx="1"/>
          </p:nvPr>
        </p:nvSpPr>
        <p:spPr>
          <a:xfrm>
            <a:off x="1524000" y="3107362"/>
            <a:ext cx="9144000" cy="1655762"/>
          </a:xfrm>
        </p:spPr>
        <p:txBody>
          <a:bodyPr/>
          <a:lstStyle/>
          <a:p>
            <a:r>
              <a:rPr lang="fa-IR" dirty="0" smtClean="0"/>
              <a:t>فصل اول:</a:t>
            </a:r>
          </a:p>
          <a:p>
            <a:r>
              <a:rPr lang="fa-IR" dirty="0" smtClean="0"/>
              <a:t> آشنایی با اصول کلی و تعاریف مراقبت های بارداری</a:t>
            </a:r>
          </a:p>
          <a:p>
            <a:r>
              <a:rPr lang="fa-IR" dirty="0" smtClean="0"/>
              <a:t>بخش سوم: ادامه تعاریف مراقبت بارداری</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876835552"/>
      </p:ext>
    </p:extLst>
  </p:cSld>
  <p:clrMapOvr>
    <a:masterClrMapping/>
  </p:clrMapOvr>
  <mc:AlternateContent xmlns:mc="http://schemas.openxmlformats.org/markup-compatibility/2006" xmlns:p14="http://schemas.microsoft.com/office/powerpoint/2010/main">
    <mc:Choice Requires="p14">
      <p:transition spd="slow" p14:dur="2000" advTm="17986"/>
    </mc:Choice>
    <mc:Fallback xmlns="">
      <p:transition spd="slow" advTm="179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t>تعاریف مراقبت های بارداری ادامه ...</a:t>
            </a:r>
            <a:endParaRPr lang="fa-IR" dirty="0"/>
          </a:p>
        </p:txBody>
      </p:sp>
      <p:sp>
        <p:nvSpPr>
          <p:cNvPr id="3" name="Content Placeholder 2"/>
          <p:cNvSpPr>
            <a:spLocks noGrp="1"/>
          </p:cNvSpPr>
          <p:nvPr>
            <p:ph idx="1"/>
          </p:nvPr>
        </p:nvSpPr>
        <p:spPr/>
        <p:txBody>
          <a:bodyPr>
            <a:normAutofit fontScale="92500" lnSpcReduction="20000"/>
          </a:bodyPr>
          <a:lstStyle/>
          <a:p>
            <a:r>
              <a:rPr lang="fa-IR" altLang="fa-IR" sz="3500" dirty="0">
                <a:latin typeface="Times New Roman" panose="02020603050405020304" pitchFamily="18" charset="0"/>
                <a:ea typeface="Calibri" panose="020F0502020204030204" pitchFamily="34" charset="0"/>
                <a:cs typeface="B Nazanin" panose="00000400000000000000" pitchFamily="2" charset="-78"/>
              </a:rPr>
              <a:t>نمایه توده بدنی</a:t>
            </a:r>
          </a:p>
          <a:p>
            <a:pPr marL="0" lvl="0" indent="0" algn="justLow" eaLnBrk="0" fontAlgn="base" hangingPunct="0">
              <a:lnSpc>
                <a:spcPct val="100000"/>
              </a:lnSpc>
              <a:spcBef>
                <a:spcPct val="0"/>
              </a:spcBef>
              <a:spcAft>
                <a:spcPct val="0"/>
              </a:spcAft>
              <a:buNone/>
            </a:pPr>
            <a:r>
              <a:rPr lang="fa-IR" altLang="fa-IR" b="0" dirty="0">
                <a:latin typeface="Times New Roman" panose="02020603050405020304" pitchFamily="18" charset="0"/>
                <a:ea typeface="Calibri" panose="020F0502020204030204" pitchFamily="34" charset="0"/>
                <a:cs typeface="B Nazanin" panose="00000400000000000000" pitchFamily="2" charset="-78"/>
              </a:rPr>
              <a:t>نکته 1: نمایه توده بدنی پیش از بارداری اهمیت دارد ولی در صورتی که مادر مراقبت پیش از بارداری انجام نداده است، تعیین نمایه توده بدنی در 12 هفته اول بارداری نیز اعتبار دارد.</a:t>
            </a:r>
            <a:endParaRPr lang="en-US" altLang="fa-IR" b="0" dirty="0"/>
          </a:p>
          <a:p>
            <a:pPr marL="0" lvl="0" indent="0" algn="justLow" eaLnBrk="0" fontAlgn="base" hangingPunct="0">
              <a:lnSpc>
                <a:spcPct val="100000"/>
              </a:lnSpc>
              <a:spcBef>
                <a:spcPct val="0"/>
              </a:spcBef>
              <a:spcAft>
                <a:spcPct val="0"/>
              </a:spcAft>
              <a:buNone/>
            </a:pPr>
            <a:r>
              <a:rPr lang="fa-IR" altLang="fa-IR" b="0" dirty="0">
                <a:latin typeface="Times New Roman" panose="02020603050405020304" pitchFamily="18" charset="0"/>
                <a:ea typeface="Calibri" panose="020F0502020204030204" pitchFamily="34" charset="0"/>
                <a:cs typeface="B Nazanin" panose="00000400000000000000" pitchFamily="2" charset="-78"/>
              </a:rPr>
              <a:t>نکته 2: در صورتی که به دلیل تهوع و استفراغ شدید بارداری، مادر به طور واضح کاهش وزن دارد و یا تفاوت وزن پیش از بارداری با وزن فعلی اختلاف فاحش دارد، ملاک وزن برای محاسبه توده بدنی، وزن مادر در 12 هفته اول بارداری است.</a:t>
            </a:r>
            <a:endParaRPr lang="en-US" altLang="fa-IR" b="0" dirty="0"/>
          </a:p>
          <a:p>
            <a:r>
              <a:rPr lang="fa-IR" altLang="fa-IR" sz="3500" dirty="0">
                <a:latin typeface="Times New Roman" panose="02020603050405020304" pitchFamily="18" charset="0"/>
                <a:ea typeface="Calibri" panose="020F0502020204030204" pitchFamily="34" charset="0"/>
                <a:cs typeface="B Nazanin" panose="00000400000000000000" pitchFamily="2" charset="-78"/>
              </a:rPr>
              <a:t>وزن</a:t>
            </a:r>
            <a:r>
              <a:rPr lang="fa-IR" altLang="fa-IR" sz="4400" dirty="0">
                <a:latin typeface="Times New Roman" panose="02020603050405020304" pitchFamily="18" charset="0"/>
                <a:ea typeface="Calibri" panose="020F0502020204030204" pitchFamily="34" charset="0"/>
                <a:cs typeface="B Nazanin" panose="00000400000000000000" pitchFamily="2" charset="-78"/>
              </a:rPr>
              <a:t> </a:t>
            </a:r>
            <a:r>
              <a:rPr lang="fa-IR" altLang="fa-IR" dirty="0">
                <a:latin typeface="Times New Roman" panose="02020603050405020304" pitchFamily="18" charset="0"/>
                <a:ea typeface="Calibri" panose="020F0502020204030204" pitchFamily="34" charset="0"/>
                <a:cs typeface="B Nazanin" panose="00000400000000000000" pitchFamily="2" charset="-78"/>
              </a:rPr>
              <a:t> </a:t>
            </a:r>
            <a:endParaRPr lang="fa-IR" altLang="fa-IR" dirty="0" smtClean="0">
              <a:latin typeface="Times New Roman" panose="02020603050405020304" pitchFamily="18" charset="0"/>
              <a:ea typeface="Calibri" panose="020F0502020204030204" pitchFamily="34" charset="0"/>
              <a:cs typeface="B Nazanin" panose="00000400000000000000" pitchFamily="2" charset="-78"/>
            </a:endParaRPr>
          </a:p>
          <a:p>
            <a:pPr marL="0" indent="0">
              <a:buNone/>
            </a:pPr>
            <a:r>
              <a:rPr lang="fa-IR" altLang="fa-IR" dirty="0" smtClean="0">
                <a:latin typeface="Times New Roman" panose="02020603050405020304" pitchFamily="18" charset="0"/>
                <a:ea typeface="Calibri" panose="020F0502020204030204" pitchFamily="34" charset="0"/>
                <a:cs typeface="B Nazanin" panose="00000400000000000000" pitchFamily="2" charset="-78"/>
              </a:rPr>
              <a:t> </a:t>
            </a:r>
            <a:r>
              <a:rPr lang="fa-IR" altLang="fa-IR" b="0" dirty="0">
                <a:latin typeface="Times New Roman" panose="02020603050405020304" pitchFamily="18" charset="0"/>
                <a:ea typeface="Calibri" panose="020F0502020204030204" pitchFamily="34" charset="0"/>
                <a:cs typeface="B Nazanin" panose="00000400000000000000" pitchFamily="2" charset="-78"/>
              </a:rPr>
              <a:t>نکته: افزایش وزن مادر به </a:t>
            </a:r>
            <a:r>
              <a:rPr lang="fa-IR" altLang="fa-IR" b="0" dirty="0" smtClean="0">
                <a:latin typeface="Times New Roman" panose="02020603050405020304" pitchFamily="18" charset="0"/>
                <a:ea typeface="Calibri" panose="020F0502020204030204" pitchFamily="34" charset="0"/>
                <a:cs typeface="B Nazanin" panose="00000400000000000000" pitchFamily="2" charset="-78"/>
              </a:rPr>
              <a:t>میزان </a:t>
            </a:r>
            <a:r>
              <a:rPr lang="fa-IR" altLang="fa-IR" b="0" dirty="0">
                <a:latin typeface="Times New Roman" panose="02020603050405020304" pitchFamily="18" charset="0"/>
                <a:ea typeface="Calibri" panose="020F0502020204030204" pitchFamily="34" charset="0"/>
                <a:cs typeface="B Nazanin" panose="00000400000000000000" pitchFamily="2" charset="-78"/>
              </a:rPr>
              <a:t>یک کیلوگرم یا بیشتر در مدت یک هفته، افزایش وزن ناگهانی است.</a:t>
            </a:r>
            <a:endParaRPr lang="en-US" altLang="fa-IR" b="0" dirty="0"/>
          </a:p>
          <a:p>
            <a:pPr marL="0" indent="0" algn="justLow" eaLnBrk="0" fontAlgn="base" hangingPunct="0">
              <a:lnSpc>
                <a:spcPct val="100000"/>
              </a:lnSpc>
              <a:spcBef>
                <a:spcPct val="0"/>
              </a:spcBef>
              <a:spcAft>
                <a:spcPct val="0"/>
              </a:spcAft>
              <a:buNone/>
              <a:tabLst>
                <a:tab pos="179388" algn="l"/>
              </a:tabLst>
            </a:pPr>
            <a:endParaRPr lang="fa-IR" altLang="fa-IR" sz="2800" b="0" dirty="0">
              <a:latin typeface="Arial" panose="020B0604020202020204" pitchFamily="34" charset="0"/>
              <a:cs typeface="Arial" panose="020B0604020202020204" pitchFamily="34" charset="0"/>
            </a:endParaRPr>
          </a:p>
          <a:p>
            <a:endParaRPr lang="fa-IR" altLang="fa-IR" dirty="0">
              <a:latin typeface="Times New Roman" panose="02020603050405020304" pitchFamily="18" charset="0"/>
              <a:ea typeface="Calibri" panose="020F0502020204030204" pitchFamily="34" charset="0"/>
              <a:cs typeface="B Nazanin" panose="00000400000000000000" pitchFamily="2" charset="-78"/>
            </a:endParaRP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819971613"/>
      </p:ext>
    </p:extLst>
  </p:cSld>
  <p:clrMapOvr>
    <a:masterClrMapping/>
  </p:clrMapOvr>
  <mc:AlternateContent xmlns:mc="http://schemas.openxmlformats.org/markup-compatibility/2006" xmlns:p14="http://schemas.microsoft.com/office/powerpoint/2010/main">
    <mc:Choice Requires="p14">
      <p:transition spd="slow" p14:dur="2000" advTm="112272"/>
    </mc:Choice>
    <mc:Fallback xmlns="">
      <p:transition spd="slow" advTm="1122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fa-IR" b="1" dirty="0"/>
              <a:t>خلاصه مطالب و نتیجه گیری</a:t>
            </a:r>
            <a:endParaRPr lang="fa-IR" dirty="0"/>
          </a:p>
        </p:txBody>
      </p:sp>
      <p:sp>
        <p:nvSpPr>
          <p:cNvPr id="3" name="Content Placeholder 2"/>
          <p:cNvSpPr>
            <a:spLocks noGrp="1"/>
          </p:cNvSpPr>
          <p:nvPr>
            <p:ph idx="1"/>
          </p:nvPr>
        </p:nvSpPr>
        <p:spPr>
          <a:xfrm>
            <a:off x="450377" y="1825625"/>
            <a:ext cx="11037578" cy="4351338"/>
          </a:xfrm>
        </p:spPr>
        <p:txBody>
          <a:bodyPr>
            <a:normAutofit lnSpcReduction="10000"/>
          </a:bodyPr>
          <a:lstStyle/>
          <a:p>
            <a:pPr lvl="0" algn="justLow">
              <a:lnSpc>
                <a:spcPct val="150000"/>
              </a:lnSpc>
            </a:pPr>
            <a:r>
              <a:rPr lang="fa-IR" b="0" dirty="0" smtClean="0"/>
              <a:t>در مراقبت های معمول مادر پس از </a:t>
            </a:r>
            <a:r>
              <a:rPr lang="fa-IR" b="0" dirty="0"/>
              <a:t>ارزیابی علایم </a:t>
            </a:r>
            <a:r>
              <a:rPr lang="fa-IR" b="0" dirty="0" smtClean="0"/>
              <a:t>خطرفوری،  درصورت </a:t>
            </a:r>
            <a:r>
              <a:rPr lang="fa-IR" b="0" dirty="0"/>
              <a:t>وجود علائم </a:t>
            </a:r>
            <a:r>
              <a:rPr lang="fa-IR" b="0" dirty="0" smtClean="0"/>
              <a:t>خطراقدام مناسب انجام می گردد. در </a:t>
            </a:r>
            <a:r>
              <a:rPr lang="fa-IR" b="0" dirty="0"/>
              <a:t>صورت نداشتن علائم خطر، </a:t>
            </a:r>
            <a:r>
              <a:rPr lang="fa-IR" b="0" dirty="0" smtClean="0"/>
              <a:t>مادر از </a:t>
            </a:r>
            <a:r>
              <a:rPr lang="fa-IR" b="0" dirty="0"/>
              <a:t>طریق بررسی پرونده وآشنایی با وضعیت مادر (سئوال/ اندازه گیری/ معاینه</a:t>
            </a:r>
            <a:r>
              <a:rPr lang="fa-IR" b="0" dirty="0" smtClean="0"/>
              <a:t>)</a:t>
            </a:r>
            <a:r>
              <a:rPr lang="fa-IR" b="0" dirty="0"/>
              <a:t> </a:t>
            </a:r>
            <a:r>
              <a:rPr lang="fa-IR" b="0" dirty="0" smtClean="0"/>
              <a:t>ارزیابی می گردد.</a:t>
            </a:r>
            <a:r>
              <a:rPr lang="fa-IR" b="0" dirty="0"/>
              <a:t> بر اساس نتایج ارزیابی </a:t>
            </a:r>
            <a:r>
              <a:rPr lang="fa-IR" b="0" dirty="0" smtClean="0"/>
              <a:t>علائم </a:t>
            </a:r>
            <a:r>
              <a:rPr lang="fa-IR" b="0" dirty="0"/>
              <a:t>و نشانه </a:t>
            </a:r>
            <a:r>
              <a:rPr lang="fa-IR" b="0" dirty="0" smtClean="0"/>
              <a:t>ها گروه بندی می گردد.</a:t>
            </a:r>
            <a:r>
              <a:rPr lang="fa-IR" b="0" dirty="0"/>
              <a:t> برحسب نتیجه گروه بندی علائم ونشانه </a:t>
            </a:r>
            <a:r>
              <a:rPr lang="fa-IR" b="0" dirty="0" smtClean="0"/>
              <a:t>ها، اقدام مناسب انجام می گردد.</a:t>
            </a:r>
          </a:p>
          <a:p>
            <a:pPr algn="justLow">
              <a:lnSpc>
                <a:spcPct val="150000"/>
              </a:lnSpc>
            </a:pPr>
            <a:endParaRPr lang="en-US" b="0" dirty="0"/>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65009756"/>
      </p:ext>
    </p:extLst>
  </p:cSld>
  <p:clrMapOvr>
    <a:masterClrMapping/>
  </p:clrMapOvr>
  <mc:AlternateContent xmlns:mc="http://schemas.openxmlformats.org/markup-compatibility/2006" xmlns:p14="http://schemas.microsoft.com/office/powerpoint/2010/main">
    <mc:Choice Requires="p14">
      <p:transition spd="slow" p14:dur="2000" advTm="42665"/>
    </mc:Choice>
    <mc:Fallback xmlns="">
      <p:transition spd="slow" advTm="426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273750"/>
            <a:ext cx="10515600" cy="1325563"/>
          </a:xfrm>
          <a:solidFill>
            <a:schemeClr val="bg1"/>
          </a:solidFill>
        </p:spPr>
        <p:txBody>
          <a:bodyPr/>
          <a:lstStyle/>
          <a:p>
            <a:r>
              <a:rPr lang="fa-IR" b="1" dirty="0"/>
              <a:t>خلاصه مطالب و نتیجه </a:t>
            </a:r>
            <a:r>
              <a:rPr lang="fa-IR" b="1" dirty="0" smtClean="0"/>
              <a:t>گیری ادامه...</a:t>
            </a:r>
            <a:endParaRPr lang="fa-IR" dirty="0"/>
          </a:p>
        </p:txBody>
      </p:sp>
      <p:sp>
        <p:nvSpPr>
          <p:cNvPr id="3" name="Content Placeholder 2"/>
          <p:cNvSpPr>
            <a:spLocks noGrp="1"/>
          </p:cNvSpPr>
          <p:nvPr>
            <p:ph idx="1"/>
          </p:nvPr>
        </p:nvSpPr>
        <p:spPr>
          <a:xfrm>
            <a:off x="450377" y="1825624"/>
            <a:ext cx="11037578" cy="4590165"/>
          </a:xfrm>
        </p:spPr>
        <p:txBody>
          <a:bodyPr>
            <a:normAutofit/>
          </a:bodyPr>
          <a:lstStyle/>
          <a:p>
            <a:pPr lvl="0" algn="justLow">
              <a:lnSpc>
                <a:spcPct val="150000"/>
              </a:lnSpc>
            </a:pPr>
            <a:r>
              <a:rPr lang="fa-IR" sz="3000" b="0" dirty="0" smtClean="0"/>
              <a:t>در صورت ارجاع </a:t>
            </a:r>
            <a:r>
              <a:rPr lang="fa-IR" sz="3000" b="0" dirty="0"/>
              <a:t>فوری یا اعزام </a:t>
            </a:r>
            <a:r>
              <a:rPr lang="fa-IR" sz="3000" b="0" dirty="0" smtClean="0"/>
              <a:t>بلافاصله مادر (بلافاصله </a:t>
            </a:r>
            <a:r>
              <a:rPr lang="fa-IR" sz="3000" b="0" dirty="0"/>
              <a:t>مراجعه به نزدیکترین مرکز مجهز </a:t>
            </a:r>
            <a:r>
              <a:rPr lang="fa-IR" sz="3000" b="0" dirty="0" smtClean="0"/>
              <a:t>درمانی) حداکثر </a:t>
            </a:r>
            <a:r>
              <a:rPr lang="fa-IR" sz="3000" b="0" dirty="0"/>
              <a:t>تا 24 </a:t>
            </a:r>
            <a:r>
              <a:rPr lang="fa-IR" sz="3000" b="0" dirty="0" smtClean="0"/>
              <a:t>ساعت وضعیت مادر پیگیری می شود.</a:t>
            </a:r>
          </a:p>
          <a:p>
            <a:pPr algn="justLow">
              <a:lnSpc>
                <a:spcPct val="150000"/>
              </a:lnSpc>
            </a:pPr>
            <a:r>
              <a:rPr lang="fa-IR" sz="3000" b="0" dirty="0" smtClean="0"/>
              <a:t>در صورت </a:t>
            </a:r>
            <a:r>
              <a:rPr lang="fa-IR" sz="3000" b="0" dirty="0"/>
              <a:t>ارجاع در اولین </a:t>
            </a:r>
            <a:r>
              <a:rPr lang="fa-IR" sz="3000" b="0" dirty="0" smtClean="0"/>
              <a:t>فرصت مادر (</a:t>
            </a:r>
            <a:r>
              <a:rPr lang="fa-IR" sz="3000" b="0" dirty="0"/>
              <a:t>مشخص شدن </a:t>
            </a:r>
            <a:r>
              <a:rPr lang="fa-IR" sz="3000" b="0" dirty="0" smtClean="0"/>
              <a:t>بررسی </a:t>
            </a:r>
            <a:r>
              <a:rPr lang="fa-IR" sz="3000" b="0" dirty="0"/>
              <a:t>و نتیجه ارجاع در 24 ساعت اول پس از مراجعه</a:t>
            </a:r>
            <a:r>
              <a:rPr lang="fa-IR" sz="3000" b="0" dirty="0" smtClean="0"/>
              <a:t>) تا </a:t>
            </a:r>
            <a:r>
              <a:rPr lang="fa-IR" sz="3000" b="0" dirty="0"/>
              <a:t>48 </a:t>
            </a:r>
            <a:r>
              <a:rPr lang="fa-IR" sz="3000" b="0" dirty="0" smtClean="0"/>
              <a:t>ساعت </a:t>
            </a:r>
            <a:r>
              <a:rPr lang="fa-IR" sz="3000" b="0" dirty="0"/>
              <a:t>وضعیت مادر پیگیری می شود.</a:t>
            </a:r>
          </a:p>
          <a:p>
            <a:pPr lvl="0" algn="justLow">
              <a:lnSpc>
                <a:spcPct val="150000"/>
              </a:lnSpc>
            </a:pPr>
            <a:r>
              <a:rPr lang="fa-IR" sz="3000" b="0" dirty="0" smtClean="0"/>
              <a:t>در </a:t>
            </a:r>
            <a:r>
              <a:rPr lang="fa-IR" sz="3000" b="0" dirty="0"/>
              <a:t>ارجاع اولین فرصت </a:t>
            </a:r>
            <a:r>
              <a:rPr lang="fa-IR" sz="3000" b="0" dirty="0" smtClean="0"/>
              <a:t>اگربه </a:t>
            </a:r>
            <a:r>
              <a:rPr lang="fa-IR" sz="3000" b="0" dirty="0"/>
              <a:t>هر دلیلی طی 48 ساعت به سطح بالاتر مراجعه </a:t>
            </a:r>
            <a:r>
              <a:rPr lang="fa-IR" sz="3000" b="0" dirty="0" smtClean="0"/>
              <a:t>نکند، </a:t>
            </a:r>
            <a:r>
              <a:rPr lang="fa-IR" sz="3000" b="0" dirty="0"/>
              <a:t>حکم ارجاع فوری را می </a:t>
            </a:r>
            <a:r>
              <a:rPr lang="fa-IR" sz="3000" b="0" dirty="0" smtClean="0"/>
              <a:t>یابد.</a:t>
            </a:r>
            <a:endParaRPr lang="en-US" sz="3000" b="0"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626160523"/>
      </p:ext>
    </p:extLst>
  </p:cSld>
  <p:clrMapOvr>
    <a:masterClrMapping/>
  </p:clrMapOvr>
  <mc:AlternateContent xmlns:mc="http://schemas.openxmlformats.org/markup-compatibility/2006" xmlns:p14="http://schemas.microsoft.com/office/powerpoint/2010/main">
    <mc:Choice Requires="p14">
      <p:transition spd="slow" p14:dur="2000" advTm="33967"/>
    </mc:Choice>
    <mc:Fallback xmlns="">
      <p:transition spd="slow" advTm="339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fa-IR" b="1" dirty="0"/>
              <a:t>خلاصه مطالب و نتیجه </a:t>
            </a:r>
            <a:r>
              <a:rPr lang="fa-IR" b="1" dirty="0" smtClean="0"/>
              <a:t>گیری ادامه ...</a:t>
            </a:r>
            <a:endParaRPr lang="fa-IR" dirty="0"/>
          </a:p>
        </p:txBody>
      </p:sp>
      <p:sp>
        <p:nvSpPr>
          <p:cNvPr id="3" name="Content Placeholder 2"/>
          <p:cNvSpPr>
            <a:spLocks noGrp="1"/>
          </p:cNvSpPr>
          <p:nvPr>
            <p:ph idx="1"/>
          </p:nvPr>
        </p:nvSpPr>
        <p:spPr>
          <a:xfrm>
            <a:off x="631065" y="2398425"/>
            <a:ext cx="10856889" cy="3778537"/>
          </a:xfrm>
        </p:spPr>
        <p:txBody>
          <a:bodyPr>
            <a:normAutofit/>
          </a:bodyPr>
          <a:lstStyle/>
          <a:p>
            <a:pPr lvl="0" algn="justLow">
              <a:lnSpc>
                <a:spcPct val="150000"/>
              </a:lnSpc>
            </a:pPr>
            <a:r>
              <a:rPr lang="fa-IR" b="0" dirty="0" smtClean="0"/>
              <a:t>ارجاع </a:t>
            </a:r>
            <a:r>
              <a:rPr lang="fa-IR" b="0" dirty="0"/>
              <a:t>غیر </a:t>
            </a:r>
            <a:r>
              <a:rPr lang="fa-IR" b="0" dirty="0" smtClean="0"/>
              <a:t>فوری مادر(مشخص </a:t>
            </a:r>
            <a:r>
              <a:rPr lang="fa-IR" b="0" dirty="0"/>
              <a:t>شدن بررسی </a:t>
            </a:r>
            <a:r>
              <a:rPr lang="fa-IR" b="0" dirty="0" smtClean="0"/>
              <a:t>و </a:t>
            </a:r>
            <a:r>
              <a:rPr lang="fa-IR" b="0" dirty="0"/>
              <a:t>نتیجه ارجاع حداکثر طی یک هفته پس از مراجعه</a:t>
            </a:r>
            <a:r>
              <a:rPr lang="fa-IR" b="0" dirty="0" smtClean="0"/>
              <a:t>)</a:t>
            </a:r>
            <a:r>
              <a:rPr lang="fa-IR" b="0" dirty="0"/>
              <a:t> تا </a:t>
            </a:r>
            <a:r>
              <a:rPr lang="fa-IR" b="0" dirty="0" smtClean="0"/>
              <a:t>یک هفته وضعیت </a:t>
            </a:r>
            <a:r>
              <a:rPr lang="fa-IR" b="0" dirty="0"/>
              <a:t>مادر پیگیری می </a:t>
            </a:r>
            <a:r>
              <a:rPr lang="fa-IR" b="0" dirty="0" smtClean="0"/>
              <a:t>شود. </a:t>
            </a:r>
          </a:p>
          <a:p>
            <a:pPr lvl="0" algn="justLow">
              <a:lnSpc>
                <a:spcPct val="150000"/>
              </a:lnSpc>
            </a:pPr>
            <a:r>
              <a:rPr lang="fa-IR" b="0" dirty="0" smtClean="0"/>
              <a:t>اگربه </a:t>
            </a:r>
            <a:r>
              <a:rPr lang="fa-IR" b="0" dirty="0"/>
              <a:t>هر دلیلی پس ازیک هفته به سطح بالاتر مراجعه نکرد به مادر وخانواده وی اهمیت معاینه در سطح بالاتر آموزش داده شده ومجدد پیگیری </a:t>
            </a:r>
            <a:r>
              <a:rPr lang="fa-IR" b="0" dirty="0" smtClean="0"/>
              <a:t>شود.</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189831288"/>
      </p:ext>
    </p:extLst>
  </p:cSld>
  <p:clrMapOvr>
    <a:masterClrMapping/>
  </p:clrMapOvr>
  <mc:AlternateContent xmlns:mc="http://schemas.openxmlformats.org/markup-compatibility/2006" xmlns:p14="http://schemas.microsoft.com/office/powerpoint/2010/main">
    <mc:Choice Requires="p14">
      <p:transition spd="slow" p14:dur="2000" advTm="24706"/>
    </mc:Choice>
    <mc:Fallback xmlns="">
      <p:transition spd="slow" advTm="247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fa-IR" b="1" dirty="0"/>
              <a:t>خلاصه مطالب و نتیجه </a:t>
            </a:r>
            <a:r>
              <a:rPr lang="fa-IR" b="1" dirty="0" smtClean="0"/>
              <a:t>گیری ادامه ...</a:t>
            </a:r>
            <a:endParaRPr lang="fa-IR" dirty="0"/>
          </a:p>
        </p:txBody>
      </p:sp>
      <p:sp>
        <p:nvSpPr>
          <p:cNvPr id="3" name="Content Placeholder 2"/>
          <p:cNvSpPr>
            <a:spLocks noGrp="1"/>
          </p:cNvSpPr>
          <p:nvPr>
            <p:ph idx="1"/>
          </p:nvPr>
        </p:nvSpPr>
        <p:spPr>
          <a:xfrm>
            <a:off x="631065" y="1825625"/>
            <a:ext cx="10856889" cy="4351338"/>
          </a:xfrm>
        </p:spPr>
        <p:txBody>
          <a:bodyPr>
            <a:normAutofit/>
          </a:bodyPr>
          <a:lstStyle/>
          <a:p>
            <a:pPr lvl="0" algn="justLow">
              <a:lnSpc>
                <a:spcPct val="150000"/>
              </a:lnSpc>
            </a:pPr>
            <a:r>
              <a:rPr lang="fa-IR" b="0" dirty="0" smtClean="0"/>
              <a:t>به </a:t>
            </a:r>
            <a:r>
              <a:rPr lang="fa-IR" b="0" dirty="0"/>
              <a:t>مادر و همراهان </a:t>
            </a:r>
            <a:r>
              <a:rPr lang="fa-IR" b="0" dirty="0" smtClean="0"/>
              <a:t>وی به </a:t>
            </a:r>
            <a:r>
              <a:rPr lang="fa-IR" b="0" dirty="0"/>
              <a:t>مراجعه جهت دریافت مراقبت های بارداری و پس از زایمان در تاریخ تعیین </a:t>
            </a:r>
            <a:r>
              <a:rPr lang="fa-IR" b="0" dirty="0" smtClean="0"/>
              <a:t>شده تاکید می گردد. </a:t>
            </a:r>
            <a:r>
              <a:rPr lang="fa-IR" b="0" dirty="0"/>
              <a:t>در صورت عدم مراجعه در تاریخ مقرر، طی یک هفته پیگیری شود</a:t>
            </a:r>
            <a:r>
              <a:rPr lang="fa-IR" b="0" dirty="0" smtClean="0"/>
              <a:t>.</a:t>
            </a:r>
            <a:endParaRPr lang="en-US" b="0" dirty="0"/>
          </a:p>
          <a:p>
            <a:pPr marL="0" indent="0" algn="justLow">
              <a:lnSpc>
                <a:spcPct val="150000"/>
              </a:lnSpc>
              <a:buNone/>
            </a:pPr>
            <a:r>
              <a:rPr lang="fa-IR" b="0" dirty="0" smtClean="0"/>
              <a:t>بنابراین با آشنایی به اصول و تعاریف مرتبط با مراقبت های دوران بارداری می توان مراقبت استانداردی در بارداری و پس از زایمان به </a:t>
            </a:r>
            <a:r>
              <a:rPr lang="fa-IR" b="0" dirty="0"/>
              <a:t>مادر </a:t>
            </a:r>
            <a:r>
              <a:rPr lang="fa-IR" b="0" dirty="0" smtClean="0"/>
              <a:t>ارائه داد.</a:t>
            </a:r>
            <a:endParaRPr lang="fa-IR" b="0"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772526847"/>
      </p:ext>
    </p:extLst>
  </p:cSld>
  <p:clrMapOvr>
    <a:masterClrMapping/>
  </p:clrMapOvr>
  <mc:AlternateContent xmlns:mc="http://schemas.openxmlformats.org/markup-compatibility/2006" xmlns:p14="http://schemas.microsoft.com/office/powerpoint/2010/main">
    <mc:Choice Requires="p14">
      <p:transition spd="slow" p14:dur="2000" advTm="25940"/>
    </mc:Choice>
    <mc:Fallback xmlns="">
      <p:transition spd="slow" advTm="259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پرسش و تمرین (نظری – عملی)</a:t>
            </a:r>
            <a:endParaRPr lang="fa-IR" b="1"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fa-IR" b="0" dirty="0" smtClean="0"/>
              <a:t> مراحل مراقبت معمول بارداری را توضیح دهید.</a:t>
            </a:r>
          </a:p>
          <a:p>
            <a:pPr marL="514350" indent="-514350">
              <a:buFont typeface="+mj-lt"/>
              <a:buAutoNum type="arabicPeriod"/>
            </a:pPr>
            <a:r>
              <a:rPr lang="fa-IR" b="0" dirty="0" smtClean="0"/>
              <a:t>مفهوم رنگ ها در مجموعه مراقبت های ادغام یافته سلامت مادران را توضیح دهید.</a:t>
            </a:r>
          </a:p>
          <a:p>
            <a:pPr marL="514350" indent="-514350">
              <a:buFont typeface="+mj-lt"/>
              <a:buAutoNum type="arabicPeriod"/>
            </a:pPr>
            <a:r>
              <a:rPr lang="fa-IR" b="0" dirty="0" smtClean="0"/>
              <a:t>زمان پیگیری در ارجاع فوری، اولین فرصت وغیر فوری را بیان کنید.</a:t>
            </a:r>
          </a:p>
          <a:p>
            <a:pPr marL="514350" indent="-514350">
              <a:buFont typeface="+mj-lt"/>
              <a:buAutoNum type="arabicPeriod"/>
            </a:pPr>
            <a:r>
              <a:rPr lang="fa-IR" b="0" dirty="0" smtClean="0"/>
              <a:t>تعاریف مراقبت های بارداری رابیان کنید.</a:t>
            </a:r>
          </a:p>
          <a:p>
            <a:pPr marL="0" indent="0">
              <a:buNone/>
            </a:pPr>
            <a:endParaRPr lang="fa-IR" dirty="0" smtClean="0"/>
          </a:p>
          <a:p>
            <a:endParaRPr lang="fa-IR"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284656570"/>
      </p:ext>
    </p:extLst>
  </p:cSld>
  <p:clrMapOvr>
    <a:masterClrMapping/>
  </p:clrMapOvr>
  <mc:AlternateContent xmlns:mc="http://schemas.openxmlformats.org/markup-compatibility/2006" xmlns:p14="http://schemas.microsoft.com/office/powerpoint/2010/main">
    <mc:Choice Requires="p14">
      <p:transition spd="slow" p14:dur="2000" advTm="3788"/>
    </mc:Choice>
    <mc:Fallback xmlns="">
      <p:transition spd="slow" advTm="37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t>فهرست منابع</a:t>
            </a:r>
            <a:endParaRPr lang="fa-IR" dirty="0"/>
          </a:p>
        </p:txBody>
      </p:sp>
      <p:sp>
        <p:nvSpPr>
          <p:cNvPr id="3" name="Content Placeholder 2"/>
          <p:cNvSpPr>
            <a:spLocks noGrp="1"/>
          </p:cNvSpPr>
          <p:nvPr>
            <p:ph idx="1"/>
          </p:nvPr>
        </p:nvSpPr>
        <p:spPr/>
        <p:txBody>
          <a:bodyPr>
            <a:normAutofit/>
          </a:bodyPr>
          <a:lstStyle/>
          <a:p>
            <a:pPr algn="justLow">
              <a:lnSpc>
                <a:spcPct val="100000"/>
              </a:lnSpc>
            </a:pPr>
            <a:r>
              <a:rPr lang="fa-IR" b="0" dirty="0" smtClean="0"/>
              <a:t>مجموعه </a:t>
            </a:r>
            <a:r>
              <a:rPr lang="fa-IR" b="0" dirty="0"/>
              <a:t>جزوات مراکز آموزش </a:t>
            </a:r>
            <a:r>
              <a:rPr lang="fa-IR" b="0" dirty="0" smtClean="0"/>
              <a:t>بهورزی؛  </a:t>
            </a:r>
            <a:r>
              <a:rPr lang="fa-IR" b="0" dirty="0"/>
              <a:t>محتوای آموزشی سلامت مادران دانشگاه علوم پزشکی </a:t>
            </a:r>
            <a:r>
              <a:rPr lang="fa-IR" b="0" dirty="0" smtClean="0"/>
              <a:t>مشهد؛  زمستان95</a:t>
            </a:r>
          </a:p>
          <a:p>
            <a:pPr algn="justLow">
              <a:lnSpc>
                <a:spcPct val="100000"/>
              </a:lnSpc>
            </a:pPr>
            <a:r>
              <a:rPr lang="fa-IR" b="0" dirty="0"/>
              <a:t>وزارت بهداشت، درمان وآموزش </a:t>
            </a:r>
            <a:r>
              <a:rPr lang="fa-IR" b="0" dirty="0" smtClean="0"/>
              <a:t>پزشکی، دفتر سلامت خانواده و جمعیت، اداره سلامت مادران؛  </a:t>
            </a:r>
            <a:r>
              <a:rPr lang="fa-IR" b="0" dirty="0"/>
              <a:t>برنامه كشوري مادري </a:t>
            </a:r>
            <a:r>
              <a:rPr lang="fa-IR" b="0" dirty="0" smtClean="0"/>
              <a:t>ايمن، </a:t>
            </a:r>
            <a:r>
              <a:rPr lang="fa-IR" b="0" dirty="0"/>
              <a:t>مراقبت هاي ادغام يافته سلامت </a:t>
            </a:r>
            <a:r>
              <a:rPr lang="fa-IR" b="0" dirty="0" smtClean="0"/>
              <a:t>مادران (</a:t>
            </a:r>
            <a:r>
              <a:rPr lang="fa-IR" b="0" dirty="0"/>
              <a:t>راهنمای خدمات خارج بیمارستانی</a:t>
            </a:r>
            <a:r>
              <a:rPr lang="fa-IR" b="0" dirty="0" smtClean="0"/>
              <a:t>)، </a:t>
            </a:r>
            <a:r>
              <a:rPr lang="fa-IR" b="0" dirty="0"/>
              <a:t>ویژه دانش آموخته </a:t>
            </a:r>
            <a:r>
              <a:rPr lang="fa-IR" b="0" dirty="0" smtClean="0"/>
              <a:t>غیرمامایی، سطح اول، تجدید </a:t>
            </a:r>
            <a:r>
              <a:rPr lang="fa-IR" b="0" dirty="0"/>
              <a:t>نظر </a:t>
            </a:r>
            <a:r>
              <a:rPr lang="fa-IR" b="0" dirty="0" smtClean="0"/>
              <a:t>هفتم؛ اصفهان؛ پدیده گویا؛ 1395</a:t>
            </a:r>
          </a:p>
          <a:p>
            <a:pPr algn="justLow">
              <a:lnSpc>
                <a:spcPct val="100000"/>
              </a:lnSpc>
            </a:pPr>
            <a:r>
              <a:rPr lang="fa-IR" b="0" dirty="0" smtClean="0"/>
              <a:t>آخرین </a:t>
            </a:r>
            <a:r>
              <a:rPr lang="fa-IR" b="0" dirty="0"/>
              <a:t>دستورالعملهای وزارت بهداشت، درمان و آموزش پزشکی</a:t>
            </a:r>
          </a:p>
          <a:p>
            <a:endParaRPr lang="fa-IR" sz="3000" b="0"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738782565"/>
      </p:ext>
    </p:extLst>
  </p:cSld>
  <p:clrMapOvr>
    <a:masterClrMapping/>
  </p:clrMapOvr>
  <mc:AlternateContent xmlns:mc="http://schemas.openxmlformats.org/markup-compatibility/2006" xmlns:p14="http://schemas.microsoft.com/office/powerpoint/2010/main">
    <mc:Choice Requires="p14">
      <p:transition spd="slow" p14:dur="2000" advTm="3277"/>
    </mc:Choice>
    <mc:Fallback xmlns="">
      <p:transition spd="slow" advTm="32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133600" y="1447801"/>
            <a:ext cx="7772400" cy="1470025"/>
          </a:xfrm>
        </p:spPr>
        <p:txBody>
          <a:bodyPr>
            <a:normAutofit fontScale="90000"/>
          </a:bodyPr>
          <a:lstStyle/>
          <a:p>
            <a:pPr rtl="1"/>
            <a:r>
              <a:rPr lang="fa-IR" b="1" dirty="0">
                <a:cs typeface="B Yagut" panose="00000400000000000000" pitchFamily="2" charset="-78"/>
              </a:rPr>
              <a:t> لطفاً نظرات و پیشنهادات خود پیرامون این بسته آموزشی را به آدرس زیر ارسال </a:t>
            </a:r>
            <a:r>
              <a:rPr lang="fa-IR" b="1" dirty="0" smtClean="0">
                <a:cs typeface="B Yagut" panose="00000400000000000000" pitchFamily="2" charset="-78"/>
              </a:rPr>
              <a:t>کنید.</a:t>
            </a:r>
            <a:endParaRPr lang="en-US" b="1" dirty="0">
              <a:cs typeface="B Yagut" panose="00000400000000000000" pitchFamily="2" charset="-78"/>
            </a:endParaRPr>
          </a:p>
        </p:txBody>
      </p:sp>
      <p:sp>
        <p:nvSpPr>
          <p:cNvPr id="5" name="Subtitle 4"/>
          <p:cNvSpPr>
            <a:spLocks noGrp="1"/>
          </p:cNvSpPr>
          <p:nvPr>
            <p:ph type="subTitle" idx="1"/>
          </p:nvPr>
        </p:nvSpPr>
        <p:spPr>
          <a:xfrm>
            <a:off x="2895600" y="3200400"/>
            <a:ext cx="6400800" cy="1752600"/>
          </a:xfrm>
        </p:spPr>
        <p:txBody>
          <a:bodyPr>
            <a:normAutofit/>
          </a:bodyPr>
          <a:lstStyle/>
          <a:p>
            <a:pPr rtl="1"/>
            <a:r>
              <a:rPr lang="fa-IR" dirty="0">
                <a:solidFill>
                  <a:schemeClr val="tx1"/>
                </a:solidFill>
                <a:cs typeface="B Yagut" panose="00000400000000000000" pitchFamily="2" charset="-78"/>
              </a:rPr>
              <a:t> </a:t>
            </a:r>
            <a:r>
              <a:rPr lang="fa-IR" dirty="0" smtClean="0">
                <a:solidFill>
                  <a:schemeClr val="tx1"/>
                </a:solidFill>
                <a:cs typeface="B Yagut" panose="00000400000000000000" pitchFamily="2" charset="-78"/>
              </a:rPr>
              <a:t>معاونت بهداشتی دانشگاه </a:t>
            </a:r>
            <a:r>
              <a:rPr lang="fa-IR" dirty="0">
                <a:solidFill>
                  <a:schemeClr val="tx1"/>
                </a:solidFill>
                <a:cs typeface="B Yagut" panose="00000400000000000000" pitchFamily="2" charset="-78"/>
              </a:rPr>
              <a:t>علوم پزشکی و خدمات بهداشتی درمانی </a:t>
            </a:r>
            <a:r>
              <a:rPr lang="fa-IR" dirty="0" smtClean="0">
                <a:solidFill>
                  <a:schemeClr val="tx1"/>
                </a:solidFill>
                <a:cs typeface="B Yagut" panose="00000400000000000000" pitchFamily="2" charset="-78"/>
              </a:rPr>
              <a:t>مشهد</a:t>
            </a:r>
            <a:r>
              <a:rPr lang="en-US" dirty="0" smtClean="0">
                <a:solidFill>
                  <a:schemeClr val="tx1"/>
                </a:solidFill>
                <a:cs typeface="B Yagut" panose="00000400000000000000" pitchFamily="2" charset="-78"/>
              </a:rPr>
              <a:t> </a:t>
            </a:r>
            <a:r>
              <a:rPr lang="fa-IR" dirty="0" smtClean="0">
                <a:solidFill>
                  <a:schemeClr val="tx1"/>
                </a:solidFill>
                <a:cs typeface="B Yagut" panose="00000400000000000000" pitchFamily="2" charset="-78"/>
              </a:rPr>
              <a:t>واحد آموزش بهورزی </a:t>
            </a:r>
            <a:endParaRPr lang="fa-IR" dirty="0">
              <a:solidFill>
                <a:schemeClr val="tx1"/>
              </a:solidFill>
              <a:cs typeface="B Yagut" panose="00000400000000000000" pitchFamily="2" charset="-78"/>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152580370"/>
      </p:ext>
    </p:extLst>
  </p:cSld>
  <p:clrMapOvr>
    <a:masterClrMapping/>
  </p:clrMapOvr>
  <mc:AlternateContent xmlns:mc="http://schemas.openxmlformats.org/markup-compatibility/2006" xmlns:p14="http://schemas.microsoft.com/office/powerpoint/2010/main">
    <mc:Choice Requires="p14">
      <p:transition spd="slow" p14:dur="2000" advTm="3780"/>
    </mc:Choice>
    <mc:Fallback xmlns="">
      <p:transition spd="slow" advTm="37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rtl="1"/>
            <a:r>
              <a:rPr lang="fa-IR" b="1" dirty="0">
                <a:cs typeface="B Yagut" panose="00000400000000000000" pitchFamily="2" charset="-78"/>
              </a:rPr>
              <a:t> مشخصات سند</a:t>
            </a:r>
            <a:endParaRPr lang="en-US" b="1" dirty="0">
              <a:cs typeface="B Yagut" panose="00000400000000000000" pitchFamily="2" charset="-78"/>
            </a:endParaRPr>
          </a:p>
        </p:txBody>
      </p:sp>
      <p:sp>
        <p:nvSpPr>
          <p:cNvPr id="5" name="Text Placeholder 4"/>
          <p:cNvSpPr>
            <a:spLocks noGrp="1"/>
          </p:cNvSpPr>
          <p:nvPr>
            <p:ph type="body" idx="1"/>
          </p:nvPr>
        </p:nvSpPr>
        <p:spPr/>
        <p:txBody>
          <a:bodyPr/>
          <a:lstStyle/>
          <a:p>
            <a:pPr algn="r" rtl="1"/>
            <a:r>
              <a:rPr lang="fa-IR" dirty="0">
                <a:cs typeface="B Yagut" panose="00000400000000000000" pitchFamily="2" charset="-78"/>
              </a:rPr>
              <a:t>مشخصات مدرس یا مدرسین</a:t>
            </a:r>
          </a:p>
        </p:txBody>
      </p:sp>
      <p:sp>
        <p:nvSpPr>
          <p:cNvPr id="6" name="Content Placeholder 5"/>
          <p:cNvSpPr>
            <a:spLocks noGrp="1"/>
          </p:cNvSpPr>
          <p:nvPr>
            <p:ph sz="half" idx="2"/>
          </p:nvPr>
        </p:nvSpPr>
        <p:spPr/>
        <p:txBody>
          <a:bodyPr>
            <a:normAutofit/>
          </a:bodyPr>
          <a:lstStyle/>
          <a:p>
            <a:pPr algn="r" rtl="1"/>
            <a:r>
              <a:rPr lang="fa-IR" sz="2000" dirty="0">
                <a:cs typeface="B Yagut" panose="00000400000000000000" pitchFamily="2" charset="-78"/>
              </a:rPr>
              <a:t>تصویر پرسنلی مدرس:</a:t>
            </a:r>
          </a:p>
          <a:p>
            <a:pPr marL="0" indent="0" algn="r" rtl="1">
              <a:buNone/>
            </a:pPr>
            <a:endParaRPr lang="fa-IR" sz="2000" dirty="0">
              <a:cs typeface="B Yagut" panose="00000400000000000000" pitchFamily="2" charset="-78"/>
            </a:endParaRPr>
          </a:p>
          <a:p>
            <a:pPr algn="r" rtl="1"/>
            <a:r>
              <a:rPr lang="fa-IR" sz="2000" dirty="0">
                <a:cs typeface="B Yagut" panose="00000400000000000000" pitchFamily="2" charset="-78"/>
              </a:rPr>
              <a:t>نام و نام خانوادگی مدرس: </a:t>
            </a:r>
            <a:r>
              <a:rPr lang="fa-IR" sz="2000" dirty="0" smtClean="0">
                <a:cs typeface="B Yagut" panose="00000400000000000000" pitchFamily="2" charset="-78"/>
              </a:rPr>
              <a:t>شبنم امامیان</a:t>
            </a:r>
            <a:endParaRPr lang="fa-IR" sz="2000" dirty="0">
              <a:cs typeface="B Yagut" panose="00000400000000000000" pitchFamily="2" charset="-78"/>
            </a:endParaRPr>
          </a:p>
          <a:p>
            <a:pPr algn="r" rtl="1"/>
            <a:r>
              <a:rPr lang="fa-IR" sz="2000" dirty="0">
                <a:cs typeface="B Yagut" panose="00000400000000000000" pitchFamily="2" charset="-78"/>
              </a:rPr>
              <a:t>مدرک تحصیلی: کارشناس </a:t>
            </a:r>
            <a:r>
              <a:rPr lang="fa-IR" sz="2000" dirty="0" smtClean="0">
                <a:cs typeface="B Yagut" panose="00000400000000000000" pitchFamily="2" charset="-78"/>
              </a:rPr>
              <a:t>مامایی</a:t>
            </a:r>
            <a:endParaRPr lang="fa-IR" sz="2000" dirty="0">
              <a:cs typeface="B Yagut" panose="00000400000000000000" pitchFamily="2" charset="-78"/>
            </a:endParaRPr>
          </a:p>
          <a:p>
            <a:pPr algn="r" rtl="1"/>
            <a:r>
              <a:rPr lang="fa-IR" sz="2000" dirty="0">
                <a:cs typeface="B Yagut" panose="00000400000000000000" pitchFamily="2" charset="-78"/>
              </a:rPr>
              <a:t>موقعیت اشتغال سازمانی مدرس: مربی مرکز آموزش بهورزی </a:t>
            </a:r>
            <a:r>
              <a:rPr lang="fa-IR" sz="2000" dirty="0" smtClean="0">
                <a:cs typeface="B Yagut" panose="00000400000000000000" pitchFamily="2" charset="-78"/>
              </a:rPr>
              <a:t>شهرستان مشهد </a:t>
            </a:r>
            <a:r>
              <a:rPr lang="fa-IR" sz="2000" dirty="0">
                <a:cs typeface="B Yagut" panose="00000400000000000000" pitchFamily="2" charset="-78"/>
              </a:rPr>
              <a:t>دانشگاه علوم پزشکی و خدمات بهداشتی </a:t>
            </a:r>
            <a:r>
              <a:rPr lang="fa-IR" sz="2000" dirty="0" smtClean="0">
                <a:cs typeface="B Yagut" panose="00000400000000000000" pitchFamily="2" charset="-78"/>
              </a:rPr>
              <a:t>درمانی مشهد</a:t>
            </a:r>
            <a:endParaRPr lang="fa-IR" sz="2000" dirty="0">
              <a:cs typeface="B Yagut" panose="00000400000000000000" pitchFamily="2" charset="-78"/>
            </a:endParaRPr>
          </a:p>
          <a:p>
            <a:pPr algn="r" rtl="1"/>
            <a:endParaRPr lang="en-US" sz="2000" dirty="0">
              <a:cs typeface="B Yagut" panose="00000400000000000000" pitchFamily="2" charset="-78"/>
            </a:endParaRPr>
          </a:p>
        </p:txBody>
      </p:sp>
      <p:sp>
        <p:nvSpPr>
          <p:cNvPr id="7" name="Text Placeholder 6"/>
          <p:cNvSpPr>
            <a:spLocks noGrp="1"/>
          </p:cNvSpPr>
          <p:nvPr>
            <p:ph type="body" sz="quarter" idx="3"/>
          </p:nvPr>
        </p:nvSpPr>
        <p:spPr/>
        <p:txBody>
          <a:bodyPr/>
          <a:lstStyle/>
          <a:p>
            <a:pPr algn="r" rtl="1"/>
            <a:r>
              <a:rPr lang="fa-IR" dirty="0">
                <a:cs typeface="B Yagut" panose="00000400000000000000" pitchFamily="2" charset="-78"/>
              </a:rPr>
              <a:t>مشخصات بسته آموزشی</a:t>
            </a:r>
          </a:p>
        </p:txBody>
      </p:sp>
      <p:sp>
        <p:nvSpPr>
          <p:cNvPr id="8" name="Content Placeholder 7"/>
          <p:cNvSpPr>
            <a:spLocks noGrp="1"/>
          </p:cNvSpPr>
          <p:nvPr>
            <p:ph sz="quarter" idx="4"/>
          </p:nvPr>
        </p:nvSpPr>
        <p:spPr/>
        <p:txBody>
          <a:bodyPr>
            <a:normAutofit/>
          </a:bodyPr>
          <a:lstStyle/>
          <a:p>
            <a:pPr algn="r" rtl="1"/>
            <a:r>
              <a:rPr lang="fa-IR" sz="2000" dirty="0">
                <a:cs typeface="B Yagut" panose="00000400000000000000" pitchFamily="2" charset="-78"/>
              </a:rPr>
              <a:t>حیطه درس: </a:t>
            </a:r>
            <a:r>
              <a:rPr lang="fa-IR" sz="2000" dirty="0" smtClean="0">
                <a:cs typeface="B Yagut" panose="00000400000000000000" pitchFamily="2" charset="-78"/>
              </a:rPr>
              <a:t>مراقبت های ادغام یافته سلامت مادران</a:t>
            </a:r>
            <a:endParaRPr lang="fa-IR" sz="2000" dirty="0">
              <a:cs typeface="B Yagut" panose="00000400000000000000" pitchFamily="2" charset="-78"/>
            </a:endParaRPr>
          </a:p>
          <a:p>
            <a:pPr algn="r"/>
            <a:r>
              <a:rPr lang="fa-IR" sz="2000" dirty="0"/>
              <a:t>تاریخ آخرین بازنگری: </a:t>
            </a:r>
            <a:r>
              <a:rPr lang="fa-IR" sz="2000" dirty="0" smtClean="0">
                <a:cs typeface="B Yagut" panose="00000400000000000000" pitchFamily="2" charset="-78"/>
              </a:rPr>
              <a:t>12 تیر </a:t>
            </a:r>
            <a:r>
              <a:rPr lang="fa-IR" sz="2000" dirty="0">
                <a:cs typeface="B Yagut" panose="00000400000000000000" pitchFamily="2" charset="-78"/>
              </a:rPr>
              <a:t>1399</a:t>
            </a:r>
          </a:p>
          <a:p>
            <a:pPr algn="r" rtl="1"/>
            <a:r>
              <a:rPr lang="fa-IR" sz="2000" dirty="0">
                <a:cs typeface="B Yagut" panose="00000400000000000000" pitchFamily="2" charset="-78"/>
              </a:rPr>
              <a:t>نوبت تهیه: </a:t>
            </a:r>
            <a:r>
              <a:rPr lang="fa-IR" sz="2000" dirty="0" smtClean="0">
                <a:cs typeface="B Yagut" panose="00000400000000000000" pitchFamily="2" charset="-78"/>
              </a:rPr>
              <a:t>2</a:t>
            </a:r>
            <a:endParaRPr lang="fa-IR" sz="2000" dirty="0">
              <a:cs typeface="B Yagut" panose="00000400000000000000" pitchFamily="2" charset="-78"/>
            </a:endParaRPr>
          </a:p>
          <a:p>
            <a:pPr algn="r"/>
            <a:r>
              <a:rPr lang="fa-IR" sz="2000" dirty="0">
                <a:cs typeface="B Yagut" panose="00000400000000000000" pitchFamily="2" charset="-78"/>
              </a:rPr>
              <a:t> نام فایل: </a:t>
            </a:r>
            <a:endParaRPr lang="fa-IR" sz="2000" dirty="0" smtClean="0">
              <a:cs typeface="B Yagut" panose="00000400000000000000" pitchFamily="2" charset="-78"/>
            </a:endParaRPr>
          </a:p>
          <a:p>
            <a:pPr marL="0" indent="0" algn="l" rtl="0">
              <a:buNone/>
            </a:pPr>
            <a:r>
              <a:rPr lang="en-US" sz="2000" dirty="0" smtClean="0"/>
              <a:t>M- 1.3- ashnayi-</a:t>
            </a:r>
            <a:r>
              <a:rPr lang="en-US" sz="2000" dirty="0" err="1" smtClean="0"/>
              <a:t>ba</a:t>
            </a:r>
            <a:r>
              <a:rPr lang="en-US" sz="2000" dirty="0" smtClean="0"/>
              <a:t> –</a:t>
            </a:r>
            <a:r>
              <a:rPr lang="en-US" sz="2000" dirty="0" err="1" smtClean="0"/>
              <a:t>khadamat</a:t>
            </a:r>
            <a:r>
              <a:rPr lang="en-US" sz="2000" dirty="0" smtClean="0"/>
              <a:t> –</a:t>
            </a:r>
            <a:r>
              <a:rPr lang="en-US" sz="2000" dirty="0" err="1" smtClean="0"/>
              <a:t>madar</a:t>
            </a:r>
            <a:r>
              <a:rPr lang="en-US" sz="2000" dirty="0" smtClean="0"/>
              <a:t> -</a:t>
            </a:r>
            <a:r>
              <a:rPr lang="en-US" sz="2000" dirty="0" err="1" smtClean="0"/>
              <a:t>imn-moshavrh</a:t>
            </a:r>
            <a:r>
              <a:rPr lang="en-US" sz="2000" dirty="0" smtClean="0"/>
              <a:t> –ghabl-va-hin-bardari-komk-b-zayman-va-moraghbt-pas-az-zaiman-fasle1-bakhsh 3-edi 2</a:t>
            </a:r>
            <a:endParaRPr lang="en-US" sz="1800" i="1" dirty="0">
              <a:cs typeface="B Yagut" panose="00000400000000000000" pitchFamily="2" charset="-78"/>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3748" y="2505075"/>
            <a:ext cx="1054304" cy="814387"/>
          </a:xfrm>
          <a:prstGeom prst="rect">
            <a:avLst/>
          </a:prstGeom>
        </p:spPr>
      </p:pic>
      <p:pic>
        <p:nvPicPr>
          <p:cNvPr id="11" name="Audio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962082954"/>
      </p:ext>
    </p:extLst>
  </p:cSld>
  <p:clrMapOvr>
    <a:masterClrMapping/>
  </p:clrMapOvr>
  <mc:AlternateContent xmlns:mc="http://schemas.openxmlformats.org/markup-compatibility/2006" xmlns:p14="http://schemas.microsoft.com/office/powerpoint/2010/main">
    <mc:Choice Requires="p14">
      <p:transition spd="slow" p14:dur="2000" advTm="25594"/>
    </mc:Choice>
    <mc:Fallback xmlns="">
      <p:transition spd="slow" advTm="255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rtl="1"/>
            <a:r>
              <a:rPr lang="fa-IR" b="1" dirty="0">
                <a:cs typeface="B Yagut" panose="00000400000000000000" pitchFamily="2" charset="-78"/>
              </a:rPr>
              <a:t>فهرست </a:t>
            </a:r>
            <a:r>
              <a:rPr lang="fa-IR" b="1" dirty="0" smtClean="0">
                <a:cs typeface="B Yagut" panose="00000400000000000000" pitchFamily="2" charset="-78"/>
              </a:rPr>
              <a:t>عناوین(فصل اول- بخش سوم) :</a:t>
            </a:r>
            <a:r>
              <a:rPr lang="fa-IR" b="1" dirty="0">
                <a:cs typeface="B Yagut" panose="00000400000000000000" pitchFamily="2" charset="-78"/>
              </a:rPr>
              <a:t/>
            </a:r>
            <a:br>
              <a:rPr lang="fa-IR" b="1" dirty="0">
                <a:cs typeface="B Yagut" panose="00000400000000000000" pitchFamily="2" charset="-78"/>
              </a:rPr>
            </a:br>
            <a:endParaRPr lang="en-US" b="1" dirty="0">
              <a:cs typeface="B Yagut" panose="00000400000000000000" pitchFamily="2" charset="-78"/>
            </a:endParaRPr>
          </a:p>
        </p:txBody>
      </p:sp>
      <p:sp>
        <p:nvSpPr>
          <p:cNvPr id="8" name="Content Placeholder 7"/>
          <p:cNvSpPr>
            <a:spLocks noGrp="1"/>
          </p:cNvSpPr>
          <p:nvPr>
            <p:ph idx="1"/>
          </p:nvPr>
        </p:nvSpPr>
        <p:spPr>
          <a:xfrm>
            <a:off x="733269" y="2410242"/>
            <a:ext cx="10515600" cy="2626454"/>
          </a:xfrm>
        </p:spPr>
        <p:txBody>
          <a:bodyPr>
            <a:normAutofit/>
          </a:bodyPr>
          <a:lstStyle/>
          <a:p>
            <a:pPr algn="r" rtl="1"/>
            <a:r>
              <a:rPr lang="fa-IR" sz="3500" b="0" dirty="0" smtClean="0"/>
              <a:t> ادامه تعاریف مراقبت های بارداری </a:t>
            </a:r>
          </a:p>
          <a:p>
            <a:r>
              <a:rPr lang="fa-IR" sz="3500" b="0" dirty="0" smtClean="0"/>
              <a:t>خلاصه </a:t>
            </a:r>
            <a:r>
              <a:rPr lang="fa-IR" sz="3500" b="0" dirty="0"/>
              <a:t>مطالب و نتیجه گیری</a:t>
            </a:r>
          </a:p>
          <a:p>
            <a:r>
              <a:rPr lang="fa-IR" sz="3500" b="0" dirty="0"/>
              <a:t> پرسش و </a:t>
            </a:r>
            <a:r>
              <a:rPr lang="fa-IR" sz="3500" b="0" dirty="0" smtClean="0"/>
              <a:t>تمرین (</a:t>
            </a:r>
            <a:r>
              <a:rPr lang="fa-IR" sz="3500" b="0" dirty="0"/>
              <a:t>نظری – عملی)</a:t>
            </a:r>
          </a:p>
          <a:p>
            <a:r>
              <a:rPr lang="fa-IR" sz="3500" b="0" dirty="0"/>
              <a:t> فهرست منابع</a:t>
            </a:r>
          </a:p>
          <a:p>
            <a:pPr algn="r" rtl="1"/>
            <a:endParaRPr lang="fa-IR" b="0" dirty="0" smtClean="0"/>
          </a:p>
          <a:p>
            <a:pPr algn="r" rtl="1"/>
            <a:endParaRPr lang="fa-IR" b="0" dirty="0" smtClean="0"/>
          </a:p>
          <a:p>
            <a:pPr algn="r" rtl="1"/>
            <a:endParaRPr lang="en-US" b="0" dirty="0"/>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022732156"/>
      </p:ext>
    </p:extLst>
  </p:cSld>
  <p:clrMapOvr>
    <a:masterClrMapping/>
  </p:clrMapOvr>
  <mc:AlternateContent xmlns:mc="http://schemas.openxmlformats.org/markup-compatibility/2006" xmlns:p14="http://schemas.microsoft.com/office/powerpoint/2010/main">
    <mc:Choice Requires="p14">
      <p:transition spd="slow" p14:dur="2000" advTm="14952"/>
    </mc:Choice>
    <mc:Fallback xmlns="">
      <p:transition spd="slow" advTm="149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تعاریف مراقبت های بارداری ادامه ...</a:t>
            </a:r>
            <a:endParaRPr lang="fa-IR" b="1" dirty="0"/>
          </a:p>
        </p:txBody>
      </p:sp>
      <p:sp>
        <p:nvSpPr>
          <p:cNvPr id="3" name="Content Placeholder 2"/>
          <p:cNvSpPr>
            <a:spLocks noGrp="1"/>
          </p:cNvSpPr>
          <p:nvPr>
            <p:ph idx="1"/>
          </p:nvPr>
        </p:nvSpPr>
        <p:spPr>
          <a:xfrm>
            <a:off x="838200" y="2068643"/>
            <a:ext cx="10515600" cy="4108320"/>
          </a:xfrm>
        </p:spPr>
        <p:txBody>
          <a:bodyPr>
            <a:normAutofit/>
          </a:bodyPr>
          <a:lstStyle/>
          <a:p>
            <a:r>
              <a:rPr lang="fa-IR" dirty="0" smtClean="0"/>
              <a:t>علائم روانپزشکی</a:t>
            </a:r>
          </a:p>
          <a:p>
            <a:pPr marL="0" indent="0">
              <a:buNone/>
            </a:pPr>
            <a:r>
              <a:rPr lang="fa-IR" sz="2500" b="0" dirty="0" smtClean="0"/>
              <a:t>(علائم </a:t>
            </a:r>
            <a:r>
              <a:rPr lang="fa-IR" sz="2500" b="0" dirty="0"/>
              <a:t>خطر فوری </a:t>
            </a:r>
            <a:r>
              <a:rPr lang="fa-IR" sz="2500" b="0" dirty="0" smtClean="0"/>
              <a:t>روانپزشکی- علائم </a:t>
            </a:r>
            <a:r>
              <a:rPr lang="fa-IR" sz="2500" b="0" dirty="0"/>
              <a:t>در معرض خطر </a:t>
            </a:r>
            <a:r>
              <a:rPr lang="fa-IR" sz="2500" b="0" dirty="0" smtClean="0"/>
              <a:t>روانپزشکی)</a:t>
            </a:r>
          </a:p>
          <a:p>
            <a:pPr algn="justLow" eaLnBrk="0" fontAlgn="base" hangingPunct="0">
              <a:lnSpc>
                <a:spcPct val="100000"/>
              </a:lnSpc>
              <a:spcBef>
                <a:spcPct val="0"/>
              </a:spcBef>
              <a:spcAft>
                <a:spcPct val="0"/>
              </a:spcAft>
              <a:tabLst>
                <a:tab pos="179388" algn="l"/>
              </a:tabLst>
            </a:pPr>
            <a:r>
              <a:rPr lang="ar-SA" altLang="fa-IR" dirty="0">
                <a:solidFill>
                  <a:srgbClr val="000000"/>
                </a:solidFill>
                <a:latin typeface="Arial" panose="020B0604020202020204" pitchFamily="34" charset="0"/>
                <a:ea typeface="Times New Roman" panose="02020603050405020304" pitchFamily="18" charset="0"/>
              </a:rPr>
              <a:t>غربالگری سلامت روان</a:t>
            </a:r>
            <a:endParaRPr lang="fa-IR" altLang="fa-IR" dirty="0">
              <a:solidFill>
                <a:srgbClr val="000000"/>
              </a:solidFill>
              <a:latin typeface="Arial" panose="020B0604020202020204" pitchFamily="34" charset="0"/>
              <a:ea typeface="Times New Roman" panose="02020603050405020304" pitchFamily="18" charset="0"/>
            </a:endParaRPr>
          </a:p>
          <a:p>
            <a:pPr marL="0" lvl="0" indent="0" algn="justLow" eaLnBrk="0" fontAlgn="base" hangingPunct="0">
              <a:lnSpc>
                <a:spcPct val="100000"/>
              </a:lnSpc>
              <a:spcBef>
                <a:spcPct val="0"/>
              </a:spcBef>
              <a:spcAft>
                <a:spcPct val="0"/>
              </a:spcAft>
              <a:buNone/>
              <a:tabLst>
                <a:tab pos="179388" algn="l"/>
              </a:tabLst>
            </a:pPr>
            <a:r>
              <a:rPr lang="fa-IR" altLang="fa-IR" sz="2800" b="0" dirty="0">
                <a:solidFill>
                  <a:srgbClr val="000000"/>
                </a:solidFill>
                <a:latin typeface="Arial" panose="020B0604020202020204" pitchFamily="34" charset="0"/>
                <a:ea typeface="Times New Roman" panose="02020603050405020304" pitchFamily="18" charset="0"/>
              </a:rPr>
              <a:t> </a:t>
            </a:r>
            <a:r>
              <a:rPr lang="fa-IR" altLang="fa-IR" sz="2400" b="0" dirty="0" smtClean="0">
                <a:latin typeface="Arial" panose="020B0604020202020204" pitchFamily="34" charset="0"/>
                <a:ea typeface="Times New Roman" panose="02020603050405020304" pitchFamily="18" charset="0"/>
              </a:rPr>
              <a:t>نکته: در </a:t>
            </a:r>
            <a:r>
              <a:rPr lang="fa-IR" altLang="fa-IR" sz="2400" b="0" dirty="0">
                <a:latin typeface="Arial" panose="020B0604020202020204" pitchFamily="34" charset="0"/>
                <a:ea typeface="Times New Roman" panose="02020603050405020304" pitchFamily="18" charset="0"/>
              </a:rPr>
              <a:t>مورد سوالات خودکشی، چنانچه پاسخ مثبت است، این علامت را به عنوان یک فوریت روانپزشکی در نظر گرفته و بیمار را ارجاع فوری به پزشک </a:t>
            </a:r>
            <a:r>
              <a:rPr lang="fa-IR" altLang="fa-IR" sz="2400" b="0" dirty="0" smtClean="0">
                <a:latin typeface="Arial" panose="020B0604020202020204" pitchFamily="34" charset="0"/>
                <a:ea typeface="Times New Roman" panose="02020603050405020304" pitchFamily="18" charset="0"/>
              </a:rPr>
              <a:t>دهید</a:t>
            </a:r>
            <a:r>
              <a:rPr lang="fa-IR" altLang="fa-IR" sz="2500" b="0" dirty="0" smtClean="0"/>
              <a:t>. </a:t>
            </a:r>
            <a:r>
              <a:rPr lang="fa-IR" altLang="fa-IR" sz="2400" b="0" dirty="0" smtClean="0">
                <a:latin typeface="Arial" panose="020B0604020202020204" pitchFamily="34" charset="0"/>
                <a:ea typeface="Times New Roman" panose="02020603050405020304" pitchFamily="18" charset="0"/>
              </a:rPr>
              <a:t>در </a:t>
            </a:r>
            <a:r>
              <a:rPr lang="fa-IR" altLang="fa-IR" sz="2400" b="0" dirty="0">
                <a:latin typeface="Arial" panose="020B0604020202020204" pitchFamily="34" charset="0"/>
                <a:ea typeface="Times New Roman" panose="02020603050405020304" pitchFamily="18" charset="0"/>
              </a:rPr>
              <a:t>صورتی که در مراقبت، نمره پرسشنامه 6 سوالی نزدیک به نمره ارجاع (8 یا 9) است، </a:t>
            </a:r>
            <a:r>
              <a:rPr lang="fa-IR" altLang="fa-IR" sz="2400" b="0" dirty="0" smtClean="0">
                <a:latin typeface="Arial" panose="020B0604020202020204" pitchFamily="34" charset="0"/>
                <a:ea typeface="Times New Roman" panose="02020603050405020304" pitchFamily="18" charset="0"/>
              </a:rPr>
              <a:t>می بایست با توجه به مشاهدات بالینی از علائم روانپزشکی، در مراقبت های بعدی نیز به آن توجه نمود.</a:t>
            </a:r>
            <a:endParaRPr lang="fa-IR" sz="2500" b="0" dirty="0" smtClean="0"/>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54815429"/>
      </p:ext>
    </p:extLst>
  </p:cSld>
  <p:clrMapOvr>
    <a:masterClrMapping/>
  </p:clrMapOvr>
  <mc:AlternateContent xmlns:mc="http://schemas.openxmlformats.org/markup-compatibility/2006" xmlns:p14="http://schemas.microsoft.com/office/powerpoint/2010/main">
    <mc:Choice Requires="p14">
      <p:transition spd="slow" p14:dur="2000" advTm="155957"/>
    </mc:Choice>
    <mc:Fallback xmlns="">
      <p:transition spd="slow" advTm="1559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451891"/>
            <a:ext cx="10515600" cy="1325563"/>
          </a:xfrm>
          <a:solidFill>
            <a:schemeClr val="bg1"/>
          </a:solidFill>
        </p:spPr>
        <p:txBody>
          <a:bodyPr/>
          <a:lstStyle/>
          <a:p>
            <a:r>
              <a:rPr lang="fa-IR" b="1" dirty="0" smtClean="0"/>
              <a:t>تعاریف مراقبت های بارداری ادامه ...</a:t>
            </a:r>
            <a:endParaRPr lang="fa-IR" b="1" dirty="0"/>
          </a:p>
        </p:txBody>
      </p:sp>
      <p:sp>
        <p:nvSpPr>
          <p:cNvPr id="3" name="Content Placeholder 2"/>
          <p:cNvSpPr>
            <a:spLocks noGrp="1"/>
          </p:cNvSpPr>
          <p:nvPr>
            <p:ph idx="1"/>
          </p:nvPr>
        </p:nvSpPr>
        <p:spPr>
          <a:xfrm>
            <a:off x="627297" y="2125429"/>
            <a:ext cx="10739203" cy="2926257"/>
          </a:xfrm>
        </p:spPr>
        <p:txBody>
          <a:bodyPr>
            <a:normAutofit/>
          </a:bodyPr>
          <a:lstStyle/>
          <a:p>
            <a:pPr lvl="0"/>
            <a:r>
              <a:rPr lang="fa-IR" dirty="0" smtClean="0"/>
              <a:t>فاصله </a:t>
            </a:r>
            <a:r>
              <a:rPr lang="fa-IR" dirty="0"/>
              <a:t>بارداری تا زایمان قبلی کمتر از 2 </a:t>
            </a:r>
            <a:r>
              <a:rPr lang="fa-IR" dirty="0" smtClean="0"/>
              <a:t>سال</a:t>
            </a:r>
          </a:p>
          <a:p>
            <a:pPr lvl="0"/>
            <a:r>
              <a:rPr lang="fa-IR" dirty="0" smtClean="0"/>
              <a:t>کلاس </a:t>
            </a:r>
            <a:r>
              <a:rPr lang="fa-IR" dirty="0"/>
              <a:t>آمادگی برای زایمان</a:t>
            </a:r>
            <a:endParaRPr lang="en-US" dirty="0"/>
          </a:p>
          <a:p>
            <a:r>
              <a:rPr lang="fa-IR" dirty="0"/>
              <a:t>لکه‌بینی</a:t>
            </a:r>
          </a:p>
          <a:p>
            <a:r>
              <a:rPr lang="fa-IR" dirty="0" smtClean="0"/>
              <a:t>مانورهای لئوپولد</a:t>
            </a:r>
          </a:p>
          <a:p>
            <a:pPr marL="0" indent="0">
              <a:buNone/>
            </a:pPr>
            <a:r>
              <a:rPr lang="fa-IR" sz="2500" b="0" dirty="0" smtClean="0"/>
              <a:t>(مانور اول- مانور دوم- مانور سوم- مانورچهارم)</a:t>
            </a: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151802439"/>
      </p:ext>
    </p:extLst>
  </p:cSld>
  <p:clrMapOvr>
    <a:masterClrMapping/>
  </p:clrMapOvr>
  <mc:AlternateContent xmlns:mc="http://schemas.openxmlformats.org/markup-compatibility/2006" xmlns:p14="http://schemas.microsoft.com/office/powerpoint/2010/main">
    <mc:Choice Requires="p14">
      <p:transition spd="slow" p14:dur="2000" advTm="136734"/>
    </mc:Choice>
    <mc:Fallback xmlns="">
      <p:transition spd="slow" advTm="1367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تعاریف مراقبت های بارداری ادامه ...</a:t>
            </a:r>
            <a:endParaRPr lang="fa-IR" b="1" dirty="0"/>
          </a:p>
        </p:txBody>
      </p:sp>
      <p:sp>
        <p:nvSpPr>
          <p:cNvPr id="3" name="Content Placeholder 2"/>
          <p:cNvSpPr>
            <a:spLocks noGrp="1"/>
          </p:cNvSpPr>
          <p:nvPr>
            <p:ph idx="1"/>
          </p:nvPr>
        </p:nvSpPr>
        <p:spPr/>
        <p:txBody>
          <a:bodyPr>
            <a:normAutofit/>
          </a:bodyPr>
          <a:lstStyle/>
          <a:p>
            <a:r>
              <a:rPr lang="fa-IR" dirty="0" smtClean="0"/>
              <a:t>مشاوره </a:t>
            </a:r>
            <a:r>
              <a:rPr lang="fa-IR" dirty="0"/>
              <a:t>باروری </a:t>
            </a:r>
            <a:r>
              <a:rPr lang="fa-IR" dirty="0" smtClean="0"/>
              <a:t>سالم (</a:t>
            </a:r>
            <a:r>
              <a:rPr lang="fa-IR" sz="2400" dirty="0" smtClean="0"/>
              <a:t>براساس آخرین دستورالعملهای سلامت باروری</a:t>
            </a:r>
            <a:r>
              <a:rPr lang="fa-IR" dirty="0" smtClean="0"/>
              <a:t>)</a:t>
            </a:r>
          </a:p>
          <a:p>
            <a:r>
              <a:rPr lang="fa-IR" dirty="0" smtClean="0"/>
              <a:t>مشکلات </a:t>
            </a:r>
            <a:r>
              <a:rPr lang="fa-IR" dirty="0"/>
              <a:t>ادراری – </a:t>
            </a:r>
            <a:r>
              <a:rPr lang="fa-IR" dirty="0" smtClean="0"/>
              <a:t>تناسلی</a:t>
            </a:r>
            <a:endParaRPr lang="fa-IR" sz="2800" dirty="0" smtClean="0"/>
          </a:p>
          <a:p>
            <a:pPr marL="0" indent="0" algn="justLow">
              <a:buNone/>
            </a:pPr>
            <a:r>
              <a:rPr lang="fa-IR" sz="2800" b="0" dirty="0" smtClean="0"/>
              <a:t> نکته: مادر در هفته 35- 37 بارداری جهت انجام غربالگری کاردیومیوپاتی به ماما ارجاع داده می شود.</a:t>
            </a:r>
          </a:p>
          <a:p>
            <a:pPr marL="0" indent="0" algn="justLow">
              <a:buNone/>
            </a:pPr>
            <a:r>
              <a:rPr lang="fa-IR" sz="2800" b="0" dirty="0" smtClean="0"/>
              <a:t>نکته: مادر با سابقه سزارین قبلی در هفته 36 بارداری جهت تعیین تاریخ سزارین به ماما/ پزشک ارجاع داده می شود.</a:t>
            </a:r>
          </a:p>
          <a:p>
            <a:pPr marL="0" indent="0" algn="justLow">
              <a:buNone/>
            </a:pPr>
            <a:r>
              <a:rPr lang="fa-IR" sz="2800" b="0" dirty="0" smtClean="0"/>
              <a:t> نکته: مادران با سابقه سزارین در هربار ملاقات از نظر درد و تورم در ناحیه  </a:t>
            </a:r>
            <a:r>
              <a:rPr lang="fa-IR" sz="2800" b="0" dirty="0"/>
              <a:t>بخیه ها بررسی می شوند.</a:t>
            </a:r>
          </a:p>
          <a:p>
            <a:pPr marL="0" indent="0">
              <a:buNone/>
            </a:pPr>
            <a:endParaRPr lang="fa-IR" sz="2500" b="0" dirty="0" smtClean="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304991826"/>
      </p:ext>
    </p:extLst>
  </p:cSld>
  <p:clrMapOvr>
    <a:masterClrMapping/>
  </p:clrMapOvr>
  <mc:AlternateContent xmlns:mc="http://schemas.openxmlformats.org/markup-compatibility/2006" xmlns:p14="http://schemas.microsoft.com/office/powerpoint/2010/main">
    <mc:Choice Requires="p14">
      <p:transition spd="slow" p14:dur="2000" advTm="44828"/>
    </mc:Choice>
    <mc:Fallback xmlns="">
      <p:transition spd="slow" advTm="448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fa-IR" b="1" dirty="0" smtClean="0"/>
              <a:t>تعاریف مراقبت های بارداری ادامه ...</a:t>
            </a:r>
            <a:endParaRPr lang="fa-IR" b="1" dirty="0"/>
          </a:p>
        </p:txBody>
      </p:sp>
      <p:sp>
        <p:nvSpPr>
          <p:cNvPr id="3" name="Content Placeholder 2"/>
          <p:cNvSpPr>
            <a:spLocks noGrp="1"/>
          </p:cNvSpPr>
          <p:nvPr>
            <p:ph idx="1"/>
          </p:nvPr>
        </p:nvSpPr>
        <p:spPr>
          <a:xfrm>
            <a:off x="850900" y="1985962"/>
            <a:ext cx="10515600" cy="4351338"/>
          </a:xfrm>
        </p:spPr>
        <p:txBody>
          <a:bodyPr>
            <a:normAutofit/>
          </a:bodyPr>
          <a:lstStyle/>
          <a:p>
            <a:pPr lvl="0"/>
            <a:r>
              <a:rPr lang="fa-IR" sz="3500" dirty="0" smtClean="0"/>
              <a:t>مراقبت‌های </a:t>
            </a:r>
            <a:r>
              <a:rPr lang="fa-IR" sz="3500" dirty="0"/>
              <a:t>معمول </a:t>
            </a:r>
            <a:r>
              <a:rPr lang="fa-IR" sz="3500" dirty="0" smtClean="0"/>
              <a:t>بارداری</a:t>
            </a:r>
          </a:p>
          <a:p>
            <a:pPr marL="0" lvl="0" indent="0" algn="justLow">
              <a:buNone/>
            </a:pPr>
            <a:r>
              <a:rPr lang="fa-IR" sz="3500" dirty="0" smtClean="0"/>
              <a:t> - </a:t>
            </a:r>
            <a:r>
              <a:rPr lang="fa-IR" sz="2800" dirty="0" smtClean="0"/>
              <a:t>اولین ملاقات بارداری: </a:t>
            </a:r>
          </a:p>
          <a:p>
            <a:pPr marL="0" lvl="0" indent="0" algn="justLow">
              <a:buNone/>
            </a:pPr>
            <a:r>
              <a:rPr lang="fa-IR" b="0" dirty="0" smtClean="0"/>
              <a:t>هر </a:t>
            </a:r>
            <a:r>
              <a:rPr lang="fa-IR" b="0" dirty="0"/>
              <a:t>مادری در هر سنی از بارداری که مراجعه کند، ابتدا </a:t>
            </a:r>
            <a:r>
              <a:rPr lang="fa-IR" b="0" dirty="0" smtClean="0"/>
              <a:t>باید </a:t>
            </a:r>
            <a:r>
              <a:rPr lang="fa-IR" b="0" dirty="0"/>
              <a:t>اقدامات مربوط به اولین مراقبت بارداری برای وی انجام شود. سپس متناسب با سن بارداری، مراقبت‌های نیمه اول یا دوم بارداری ارائه گردد. در این ملاقات تشکیل پرونده، گرفتن شرح حال و معاینه مادر انجام و نتایج پس از بررسی‌ها ثبت </a:t>
            </a:r>
            <a:r>
              <a:rPr lang="fa-IR" b="0" dirty="0" smtClean="0"/>
              <a:t>می‌شود.</a:t>
            </a:r>
          </a:p>
          <a:p>
            <a:pPr marL="0" lvl="0" indent="0" algn="justLow">
              <a:buNone/>
            </a:pPr>
            <a:r>
              <a:rPr lang="fa-IR" sz="2700" b="0" dirty="0" smtClean="0"/>
              <a:t> </a:t>
            </a:r>
            <a:endParaRPr lang="en-US" sz="2700" b="0"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959681920"/>
      </p:ext>
    </p:extLst>
  </p:cSld>
  <p:clrMapOvr>
    <a:masterClrMapping/>
  </p:clrMapOvr>
  <mc:AlternateContent xmlns:mc="http://schemas.openxmlformats.org/markup-compatibility/2006" xmlns:p14="http://schemas.microsoft.com/office/powerpoint/2010/main">
    <mc:Choice Requires="p14">
      <p:transition spd="slow" p14:dur="2000" advTm="91037"/>
    </mc:Choice>
    <mc:Fallback xmlns="">
      <p:transition spd="slow" advTm="910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fa-IR" b="1" dirty="0" smtClean="0"/>
              <a:t>تعاریف مراقبت های بارداری ادامه ...</a:t>
            </a:r>
            <a:endParaRPr lang="fa-IR" b="1" dirty="0"/>
          </a:p>
        </p:txBody>
      </p:sp>
      <p:sp>
        <p:nvSpPr>
          <p:cNvPr id="3" name="Content Placeholder 2"/>
          <p:cNvSpPr>
            <a:spLocks noGrp="1"/>
          </p:cNvSpPr>
          <p:nvPr>
            <p:ph idx="1"/>
          </p:nvPr>
        </p:nvSpPr>
        <p:spPr>
          <a:xfrm>
            <a:off x="850900" y="2038662"/>
            <a:ext cx="10515600" cy="4483074"/>
          </a:xfrm>
        </p:spPr>
        <p:txBody>
          <a:bodyPr>
            <a:normAutofit/>
          </a:bodyPr>
          <a:lstStyle/>
          <a:p>
            <a:pPr lvl="0">
              <a:buFontTx/>
              <a:buChar char="-"/>
            </a:pPr>
            <a:r>
              <a:rPr lang="fa-IR" sz="2800" dirty="0" smtClean="0"/>
              <a:t>ملاقات های نیمه اول و دوم بارداری:</a:t>
            </a:r>
          </a:p>
          <a:p>
            <a:pPr marL="0" lvl="0" indent="0" algn="justLow">
              <a:buNone/>
            </a:pPr>
            <a:r>
              <a:rPr lang="fa-IR" dirty="0" smtClean="0"/>
              <a:t> </a:t>
            </a:r>
            <a:r>
              <a:rPr lang="fa-IR" b="0" dirty="0" smtClean="0"/>
              <a:t>اقداماتی </a:t>
            </a:r>
            <a:r>
              <a:rPr lang="fa-IR" b="0" dirty="0"/>
              <a:t>که در این ملاقات‌ها در صورت نبود علائم خطر فوری انجام می‌شود </a:t>
            </a:r>
            <a:r>
              <a:rPr lang="fa-IR" b="0" dirty="0" smtClean="0"/>
              <a:t>شامل</a:t>
            </a:r>
            <a:r>
              <a:rPr lang="fa-IR" b="0" dirty="0"/>
              <a:t>: </a:t>
            </a:r>
            <a:r>
              <a:rPr lang="fa-IR" b="0" dirty="0" smtClean="0"/>
              <a:t>بررسی عوارض بارداری، بررسی نحوه تغذیه مادر، اندازه‌گیری علائم حیاتی، ارتفاع رحم و صدای قلب جنین، معاینه اعضا بدن و تجویز مکمل‌ها، درخواست آزمایش یا سونوگرافی و ارائه آموزش‌های لازم است. سپس اقدام بعدی براساس نتایج ارزیابی و آزمایش‌ها انجام می‌شود.</a:t>
            </a:r>
            <a:endParaRPr lang="en-US" b="0"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372732868"/>
      </p:ext>
    </p:extLst>
  </p:cSld>
  <p:clrMapOvr>
    <a:masterClrMapping/>
  </p:clrMapOvr>
  <mc:AlternateContent xmlns:mc="http://schemas.openxmlformats.org/markup-compatibility/2006" xmlns:p14="http://schemas.microsoft.com/office/powerpoint/2010/main">
    <mc:Choice Requires="p14">
      <p:transition spd="slow" p14:dur="2000" advTm="91037"/>
    </mc:Choice>
    <mc:Fallback xmlns="">
      <p:transition spd="slow" advTm="910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t>تعاریف مراقبت های بارداری ادامه ...</a:t>
            </a:r>
            <a:endParaRPr lang="fa-IR" dirty="0"/>
          </a:p>
        </p:txBody>
      </p:sp>
      <p:sp>
        <p:nvSpPr>
          <p:cNvPr id="3" name="Content Placeholder 2"/>
          <p:cNvSpPr>
            <a:spLocks noGrp="1"/>
          </p:cNvSpPr>
          <p:nvPr>
            <p:ph idx="1"/>
          </p:nvPr>
        </p:nvSpPr>
        <p:spPr/>
        <p:txBody>
          <a:bodyPr>
            <a:normAutofit/>
          </a:bodyPr>
          <a:lstStyle/>
          <a:p>
            <a:r>
              <a:rPr lang="fa-IR" dirty="0" smtClean="0"/>
              <a:t>معاینه </a:t>
            </a:r>
            <a:r>
              <a:rPr lang="fa-IR" dirty="0"/>
              <a:t>در ارزیابی </a:t>
            </a:r>
            <a:r>
              <a:rPr lang="fa-IR" dirty="0" smtClean="0"/>
              <a:t>معمول </a:t>
            </a:r>
          </a:p>
          <a:p>
            <a:pPr marL="0" indent="0">
              <a:buNone/>
            </a:pPr>
            <a:r>
              <a:rPr lang="fa-IR" dirty="0" smtClean="0"/>
              <a:t>(چشم، پوست، اندام‌ها، دهان </a:t>
            </a:r>
            <a:r>
              <a:rPr lang="fa-IR" dirty="0"/>
              <a:t>و </a:t>
            </a:r>
            <a:r>
              <a:rPr lang="fa-IR" dirty="0" smtClean="0"/>
              <a:t>دندان)</a:t>
            </a:r>
          </a:p>
          <a:p>
            <a:r>
              <a:rPr lang="fa-IR" altLang="fa-IR" dirty="0">
                <a:latin typeface="Times New Roman" panose="02020603050405020304" pitchFamily="18" charset="0"/>
                <a:ea typeface="Calibri" panose="020F0502020204030204" pitchFamily="34" charset="0"/>
                <a:cs typeface="B Nazanin" panose="00000400000000000000" pitchFamily="2" charset="-78"/>
              </a:rPr>
              <a:t>مکمل‌های دارویی</a:t>
            </a:r>
          </a:p>
          <a:p>
            <a:r>
              <a:rPr lang="fa-IR" altLang="fa-IR" dirty="0" smtClean="0">
                <a:latin typeface="Times New Roman" panose="02020603050405020304" pitchFamily="18" charset="0"/>
                <a:ea typeface="Calibri" panose="020F0502020204030204" pitchFamily="34" charset="0"/>
                <a:cs typeface="B Nazanin" panose="00000400000000000000" pitchFamily="2" charset="-78"/>
              </a:rPr>
              <a:t>نازایی</a:t>
            </a:r>
          </a:p>
          <a:p>
            <a:r>
              <a:rPr lang="fa-IR" altLang="fa-IR" dirty="0">
                <a:latin typeface="Times New Roman" panose="02020603050405020304" pitchFamily="18" charset="0"/>
                <a:ea typeface="Calibri" panose="020F0502020204030204" pitchFamily="34" charset="0"/>
                <a:cs typeface="B Nazanin" panose="00000400000000000000" pitchFamily="2" charset="-78"/>
              </a:rPr>
              <a:t>همسرآزاری </a:t>
            </a:r>
            <a:endParaRPr lang="fa-IR" altLang="fa-IR" dirty="0" smtClean="0">
              <a:latin typeface="Times New Roman" panose="02020603050405020304" pitchFamily="18" charset="0"/>
              <a:ea typeface="Calibri" panose="020F0502020204030204" pitchFamily="34" charset="0"/>
              <a:cs typeface="B Nazanin" panose="00000400000000000000" pitchFamily="2" charset="-78"/>
            </a:endParaRPr>
          </a:p>
          <a:p>
            <a:pPr marL="0" indent="0">
              <a:buNone/>
            </a:pPr>
            <a:r>
              <a:rPr lang="fa-IR" altLang="fa-IR" b="0" dirty="0" smtClean="0">
                <a:latin typeface="Times New Roman" panose="02020603050405020304" pitchFamily="18" charset="0"/>
                <a:ea typeface="Calibri" panose="020F0502020204030204" pitchFamily="34" charset="0"/>
                <a:cs typeface="B Nazanin" panose="00000400000000000000" pitchFamily="2" charset="-78"/>
              </a:rPr>
              <a:t>(</a:t>
            </a:r>
            <a:r>
              <a:rPr lang="fa-IR" altLang="fa-IR" b="0" dirty="0">
                <a:latin typeface="Times New Roman" panose="02020603050405020304" pitchFamily="18" charset="0"/>
                <a:ea typeface="Calibri" panose="020F0502020204030204" pitchFamily="34" charset="0"/>
                <a:cs typeface="B Nazanin" panose="00000400000000000000" pitchFamily="2" charset="-78"/>
              </a:rPr>
              <a:t>خشونت جسمی، خشونت روانی)</a:t>
            </a:r>
          </a:p>
          <a:p>
            <a:endParaRPr lang="fa-IR" altLang="fa-IR" sz="4600" dirty="0">
              <a:latin typeface="Times New Roman" panose="02020603050405020304" pitchFamily="18" charset="0"/>
              <a:ea typeface="Calibri" panose="020F0502020204030204" pitchFamily="34" charset="0"/>
              <a:cs typeface="B Nazanin" panose="00000400000000000000" pitchFamily="2" charset="-78"/>
            </a:endParaRPr>
          </a:p>
          <a:p>
            <a:endParaRPr lang="fa-IR" altLang="fa-IR" dirty="0">
              <a:latin typeface="Times New Roman" panose="02020603050405020304" pitchFamily="18" charset="0"/>
              <a:ea typeface="Calibri" panose="020F0502020204030204" pitchFamily="34" charset="0"/>
              <a:cs typeface="B Nazanin" panose="00000400000000000000" pitchFamily="2" charset="-78"/>
            </a:endParaRPr>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949323280"/>
      </p:ext>
    </p:extLst>
  </p:cSld>
  <p:clrMapOvr>
    <a:masterClrMapping/>
  </p:clrMapOvr>
  <mc:AlternateContent xmlns:mc="http://schemas.openxmlformats.org/markup-compatibility/2006" xmlns:p14="http://schemas.microsoft.com/office/powerpoint/2010/main">
    <mc:Choice Requires="p14">
      <p:transition spd="slow" p14:dur="2000" advTm="193555"/>
    </mc:Choice>
    <mc:Fallback xmlns="">
      <p:transition spd="slow" advTm="1935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پرونده" ma:contentTypeID="0x01010038EE485FB9274448B5E5B0FF0ECB3346" ma:contentTypeVersion="3" ma:contentTypeDescription="یک سند جدید ایجاد کنید." ma:contentTypeScope="" ma:versionID="879a17dea37dbf3eb3c9d0be085887ae">
  <xsd:schema xmlns:xsd="http://www.w3.org/2001/XMLSchema" xmlns:xs="http://www.w3.org/2001/XMLSchema" xmlns:p="http://schemas.microsoft.com/office/2006/metadata/properties" xmlns:ns2="1047730d-92e1-4018-9084-d932fd3a7f58" xmlns:ns3="12fdc5dc-769e-4543-b10d-fbea3dac4417" targetNamespace="http://schemas.microsoft.com/office/2006/metadata/properties" ma:root="true" ma:fieldsID="05a1c3cdee81c85cb937771a12b2679b" ns2:_="" ns3:_="">
    <xsd:import namespace="1047730d-92e1-4018-9084-d932fd3a7f58"/>
    <xsd:import namespace="12fdc5dc-769e-4543-b10d-fbea3dac4417"/>
    <xsd:element name="properties">
      <xsd:complexType>
        <xsd:sequence>
          <xsd:element name="documentManagement">
            <xsd:complexType>
              <xsd:all>
                <xsd:element ref="ns2:_dlc_DocId" minOccurs="0"/>
                <xsd:element ref="ns2:_dlc_DocIdUrl" minOccurs="0"/>
                <xsd:element ref="ns2:_dlc_DocIdPersistId" minOccurs="0"/>
                <xsd:element ref="ns3:_x0646__x0648__x0639__x0020__x062d__x06cc__x0637__x0647_"/>
                <xsd:element ref="ns3:_x062f__x0627__x0646__x0634__x06af__x0627__x0647_"/>
                <xsd:element ref="ns3:_x0646__x0648__x0639__x0020__x0641__x0627__x06cc__x0644_"/>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47730d-92e1-4018-9084-d932fd3a7f58" elementFormDefault="qualified">
    <xsd:import namespace="http://schemas.microsoft.com/office/2006/documentManagement/types"/>
    <xsd:import namespace="http://schemas.microsoft.com/office/infopath/2007/PartnerControls"/>
    <xsd:element name="_dlc_DocId" ma:index="8" nillable="true" ma:displayName="مقدار شناسه سند" ma:description="مقدار شناسه سند تعیین شده برای این آیتم." ma:internalName="_dlc_DocId" ma:readOnly="true">
      <xsd:simpleType>
        <xsd:restriction base="dms:Text"/>
      </xsd:simpleType>
    </xsd:element>
    <xsd:element name="_dlc_DocIdUrl" ma:index="9" nillable="true" ma:displayName="شناسه سند" ma:description="پیوند دائمی به این سند."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حفظ شناسه" ma:description="نگهداری شناسه در حین افزودن."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2fdc5dc-769e-4543-b10d-fbea3dac4417" elementFormDefault="qualified">
    <xsd:import namespace="http://schemas.microsoft.com/office/2006/documentManagement/types"/>
    <xsd:import namespace="http://schemas.microsoft.com/office/infopath/2007/PartnerControls"/>
    <xsd:element name="_x0646__x0648__x0639__x0020__x062d__x06cc__x0637__x0647_" ma:index="11" ma:displayName="نوع حیطه" ma:default="عوامل بيماري‌زاي زنده، اصول گندزدايي و استريليزاسيون" ma:format="Dropdown" ma:internalName="_x0646__x0648__x0639__x0020__x062d__x06cc__x0637__x0647_">
      <xsd:simpleType>
        <xsd:restriction base="dms:Choice">
          <xsd:enumeration value="عوامل بيماري‌زاي زنده، اصول گندزدايي و استريليزاسيون"/>
          <xsd:enumeration value="آمار حياتي، اپيدميولوژی و روش تحقيق"/>
          <xsd:enumeration value="آناتومی و فیزیولوژی"/>
          <xsd:enumeration value="برنامه‌ريزي عملياتي و مديريت ارتقاء‌ كیفيت خدمات در خانه‌هاي بهداشت"/>
          <xsd:enumeration value="بهداشت دهان و دندان"/>
          <xsd:enumeration value="ارتقاء بهداشت فردي و شيوه زندگي سالم"/>
          <xsd:enumeration value="بهداشت حرفه‌اي"/>
          <xsd:enumeration value="بهداشت محيط"/>
          <xsd:enumeration value="بيماري‌هاي واگير"/>
          <xsd:enumeration value="کار با کامپیوتر و اينترنت؛ آشنايي با نرم‌افزارهاي نظام شبكه"/>
          <xsd:enumeration value="داروشناسي براي خانه‌هاي بهداشت"/>
          <xsd:enumeration value="ارتقاء سلامت، توانمندسازي جامعه و توسعه مشاركت افراد و سازمان‌ها"/>
          <xsd:enumeration value="كمك‌هاي اوليه و اقدامات امدادي"/>
          <xsd:enumeration value="ايمن سازي و بيماري‌هاي قابل پيشگيري با واكسن"/>
          <xsd:enumeration value="مديريت خطر بلايا"/>
          <xsd:enumeration value="مراقبت‌هاي ادغام يافته سلامت مادران"/>
          <xsd:enumeration value="مراقبت‌هاي ادغام يافته سلامت جوانان"/>
          <xsd:enumeration value="مباني بهداشت و كار در روستا"/>
          <xsd:enumeration value="مراقبت‌هاي ادغام يافته سلامت كودكان"/>
          <xsd:enumeration value="مراقبت‌هاي ادغام يافته سلامت ميانسالان"/>
          <xsd:enumeration value="مراقبت‌هاي ادغام يافته سلامت نوجوانان و مدارس"/>
          <xsd:enumeration value="مراقبت‌هاي ادغام يافته سلامت سالمندان"/>
          <xsd:enumeration value="بيماري‌هاي غيرواگير"/>
          <xsd:enumeration value="اصول تغذیه"/>
          <xsd:enumeration value="پرستاري از بيمار"/>
          <xsd:enumeration value="سلامت باروري"/>
          <xsd:enumeration value="رويكرد به شكايات شايع و درمان‌هاي ساده علامتي"/>
          <xsd:enumeration value="سلامت روان"/>
          <xsd:enumeration value="نحوه معاینات فیزیکی"/>
          <xsd:enumeration value="سایر موارد"/>
          <xsd:enumeration value="دستوالعمل آماده سازی پاورپوینت"/>
          <xsd:enumeration value="سلامت میانسالان"/>
        </xsd:restriction>
      </xsd:simpleType>
    </xsd:element>
    <xsd:element name="_x062f__x0627__x0646__x0634__x06af__x0627__x0647_" ma:index="12" ma:displayName="دانشگاه" ma:format="Dropdown" ma:internalName="_x062f__x0627__x0646__x0634__x06af__x0627__x0647_">
      <xsd:simpleType>
        <xsd:restriction base="dms:Choice">
          <xsd:enumeration value="آبادان"/>
          <xsd:enumeration value="آذربایجان غربی"/>
          <xsd:enumeration value="اردبیل"/>
          <xsd:enumeration value="اسدآباد"/>
          <xsd:enumeration value="اسفراين"/>
          <xsd:enumeration value="اصفهان"/>
          <xsd:enumeration value="البرز"/>
          <xsd:enumeration value="اهواز"/>
          <xsd:enumeration value="ايرانشهر"/>
          <xsd:enumeration value="ایران"/>
          <xsd:enumeration value="ایلام"/>
          <xsd:enumeration value="بابل"/>
          <xsd:enumeration value="بم"/>
          <xsd:enumeration value="بهبهان"/>
          <xsd:enumeration value="بوشهر"/>
          <xsd:enumeration value="بیرجند"/>
          <xsd:enumeration value="تبریز"/>
          <xsd:enumeration value="تربت جام"/>
          <xsd:enumeration value="تربت حیدریه"/>
          <xsd:enumeration value="تهران"/>
          <xsd:enumeration value="جهرم"/>
          <xsd:enumeration value="جیرفت"/>
          <xsd:enumeration value="چهارمحال و بختیاری"/>
          <xsd:enumeration value="خراسان شمالی"/>
          <xsd:enumeration value="خلخال"/>
          <xsd:enumeration value="خمين"/>
          <xsd:enumeration value="خوی"/>
          <xsd:enumeration value="دزفول"/>
          <xsd:enumeration value="رفسنجان"/>
          <xsd:enumeration value="زابل"/>
          <xsd:enumeration value="زاهدان"/>
          <xsd:enumeration value="زنجان"/>
          <xsd:enumeration value="ساوه"/>
          <xsd:enumeration value="سبزوار"/>
          <xsd:enumeration value="سراب"/>
          <xsd:enumeration value="سمنان"/>
          <xsd:enumeration value="سيرجان"/>
          <xsd:enumeration value="شاهرود"/>
          <xsd:enumeration value="شهید بهشتی"/>
          <xsd:enumeration value="شوشتر"/>
          <xsd:enumeration value="شیراز"/>
          <xsd:enumeration value="فسا"/>
          <xsd:enumeration value="قزوین"/>
          <xsd:enumeration value="قم"/>
          <xsd:enumeration value="گراش"/>
          <xsd:enumeration value="گلستان"/>
          <xsd:enumeration value="گناباد"/>
          <xsd:enumeration value="گیلان"/>
          <xsd:enumeration value="لارستان"/>
          <xsd:enumeration value="لرستان"/>
          <xsd:enumeration value="مازندران"/>
          <xsd:enumeration value="مراغه"/>
          <xsd:enumeration value="مرکزی"/>
          <xsd:enumeration value="مشهد"/>
          <xsd:enumeration value="نیشابور"/>
          <xsd:enumeration value="هرمزگان"/>
          <xsd:enumeration value="همدان"/>
          <xsd:enumeration value="کاشان"/>
          <xsd:enumeration value="کردستان"/>
          <xsd:enumeration value="کرمان"/>
          <xsd:enumeration value="کرمانشاه"/>
          <xsd:enumeration value="کهگیلویه و بویراحمد"/>
          <xsd:enumeration value="یزد"/>
          <xsd:enumeration value="ستاد وزارت بهداشت درمان و آموزش پزشکی"/>
        </xsd:restriction>
      </xsd:simpleType>
    </xsd:element>
    <xsd:element name="_x0646__x0648__x0639__x0020__x0641__x0627__x06cc__x0644_" ma:index="13" ma:displayName="نوع فایل" ma:default="فیلم" ma:format="Dropdown" ma:internalName="_x0646__x0648__x0639__x0020__x0641__x0627__x06cc__x0644_">
      <xsd:simpleType>
        <xsd:restriction base="dms:Choice">
          <xsd:enumeration value="فیلم"/>
          <xsd:enumeration value="عکس"/>
          <xsd:enumeration value="پاورپوینت"/>
          <xsd:enumeration value="مستند و راهنما"/>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محتویات"/>
        <xsd:element ref="dc:title" minOccurs="0" maxOccurs="1" ma:index="4" ma:displayName="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x062f__x0627__x0646__x0634__x06af__x0627__x0647_ xmlns="12fdc5dc-769e-4543-b10d-fbea3dac4417">مشهد</_x062f__x0627__x0646__x0634__x06af__x0627__x0647_>
    <_x0646__x0648__x0639__x0020__x062d__x06cc__x0637__x0647_ xmlns="12fdc5dc-769e-4543-b10d-fbea3dac4417">مراقبت‌هاي ادغام يافته سلامت مادران</_x0646__x0648__x0639__x0020__x062d__x06cc__x0637__x0647_>
    <_x0646__x0648__x0639__x0020__x0641__x0627__x06cc__x0644_ xmlns="12fdc5dc-769e-4543-b10d-fbea3dac4417">پاورپوینت</_x0646__x0648__x0639__x0020__x0641__x0627__x06cc__x0644_>
    <_dlc_DocId xmlns="1047730d-92e1-4018-9084-d932fd3a7f58">5NN7CDR5NKU2-831-1186</_dlc_DocId>
    <_dlc_DocIdUrl xmlns="1047730d-92e1-4018-9084-d932fd3a7f58">
      <Url>http://www.health.gov.ir/hnd/_layouts/DocIdRedir.aspx?ID=5NN7CDR5NKU2-831-1186</Url>
      <Description>5NN7CDR5NKU2-831-1186</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1120BC-23E0-46D7-B1A3-ACEEE6F96EBE}">
  <ds:schemaRefs>
    <ds:schemaRef ds:uri="http://schemas.microsoft.com/sharepoint/events"/>
  </ds:schemaRefs>
</ds:datastoreItem>
</file>

<file path=customXml/itemProps2.xml><?xml version="1.0" encoding="utf-8"?>
<ds:datastoreItem xmlns:ds="http://schemas.openxmlformats.org/officeDocument/2006/customXml" ds:itemID="{C33932DF-A7F8-43AB-8E6A-E424987D97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47730d-92e1-4018-9084-d932fd3a7f58"/>
    <ds:schemaRef ds:uri="12fdc5dc-769e-4543-b10d-fbea3dac44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1D0FFB-B3FC-45FE-BE40-53F0D58066BF}">
  <ds:schemaRefs>
    <ds:schemaRef ds:uri="http://schemas.microsoft.com/office/2006/metadata/properties"/>
    <ds:schemaRef ds:uri="http://schemas.microsoft.com/office/infopath/2007/PartnerControls"/>
    <ds:schemaRef ds:uri="12fdc5dc-769e-4543-b10d-fbea3dac4417"/>
    <ds:schemaRef ds:uri="http://www.w3.org/XML/1998/namespace"/>
    <ds:schemaRef ds:uri="http://purl.org/dc/dcmitype/"/>
    <ds:schemaRef ds:uri="http://purl.org/dc/elements/1.1/"/>
    <ds:schemaRef ds:uri="http://schemas.microsoft.com/office/2006/documentManagement/types"/>
    <ds:schemaRef ds:uri="http://schemas.openxmlformats.org/package/2006/metadata/core-properties"/>
    <ds:schemaRef ds:uri="1047730d-92e1-4018-9084-d932fd3a7f58"/>
    <ds:schemaRef ds:uri="http://purl.org/dc/terms/"/>
  </ds:schemaRefs>
</ds:datastoreItem>
</file>

<file path=customXml/itemProps4.xml><?xml version="1.0" encoding="utf-8"?>
<ds:datastoreItem xmlns:ds="http://schemas.openxmlformats.org/officeDocument/2006/customXml" ds:itemID="{4BE5E665-570A-4262-996D-1BA2492870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4390</TotalTime>
  <Words>1139</Words>
  <Application>Microsoft Office PowerPoint</Application>
  <PresentationFormat>Widescreen</PresentationFormat>
  <Paragraphs>85</Paragraphs>
  <Slides>17</Slides>
  <Notes>1</Notes>
  <HiddenSlides>0</HiddenSlides>
  <MMClips>17</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B Nazanin</vt:lpstr>
      <vt:lpstr>B Yagut</vt:lpstr>
      <vt:lpstr>Calibri</vt:lpstr>
      <vt:lpstr>Calibri Light</vt:lpstr>
      <vt:lpstr>Times New Roman</vt:lpstr>
      <vt:lpstr>Office Theme</vt:lpstr>
      <vt:lpstr> آشنایی با خدمات مادرایمن (مشاوره قبل و حین بارداری، کمک به زایمان و مراقبت پس از زایمان)</vt:lpstr>
      <vt:lpstr> مشخصات سند</vt:lpstr>
      <vt:lpstr>فهرست عناوین(فصل اول- بخش سوم) : </vt:lpstr>
      <vt:lpstr>تعاریف مراقبت های بارداری ادامه ...</vt:lpstr>
      <vt:lpstr>تعاریف مراقبت های بارداری ادامه ...</vt:lpstr>
      <vt:lpstr>تعاریف مراقبت های بارداری ادامه ...</vt:lpstr>
      <vt:lpstr>تعاریف مراقبت های بارداری ادامه ...</vt:lpstr>
      <vt:lpstr>تعاریف مراقبت های بارداری ادامه ...</vt:lpstr>
      <vt:lpstr>تعاریف مراقبت های بارداری ادامه ...</vt:lpstr>
      <vt:lpstr>تعاریف مراقبت های بارداری ادامه ...</vt:lpstr>
      <vt:lpstr>خلاصه مطالب و نتیجه گیری</vt:lpstr>
      <vt:lpstr>خلاصه مطالب و نتیجه گیری ادامه...</vt:lpstr>
      <vt:lpstr>خلاصه مطالب و نتیجه گیری ادامه ...</vt:lpstr>
      <vt:lpstr>خلاصه مطالب و نتیجه گیری ادامه ...</vt:lpstr>
      <vt:lpstr>پرسش و تمرین (نظری – عملی)</vt:lpstr>
      <vt:lpstr>فهرست منابع</vt:lpstr>
      <vt:lpstr> لطفاً نظرات و پیشنهادات خود پیرامون این بسته آموزشی را به آدرس زیر ارسال کنید.</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Shabnam Emamian</dc:creator>
  <cp:lastModifiedBy>Sima Jalali</cp:lastModifiedBy>
  <cp:revision>373</cp:revision>
  <dcterms:created xsi:type="dcterms:W3CDTF">2020-04-20T11:05:14Z</dcterms:created>
  <dcterms:modified xsi:type="dcterms:W3CDTF">2020-12-06T08:24:31Z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0x01010038EE485FB9274448B5E5B0FF0ECB3346</vt:lpwstr>
  </property>
  <property fmtid="{D5CDD505-2E9C-101B-9397-08002B2CF9AE}" pid="3" name="_dlc_DocIdItemGuid">
    <vt:lpwstr>0e9f9a55-daa3-4e70-9065-2e829ac06612</vt:lpwstr>
  </property>
</Properties>
</file>